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  <p:sldMasterId id="2147483768" r:id="rId2"/>
    <p:sldMasterId id="2147483780" r:id="rId3"/>
  </p:sldMasterIdLst>
  <p:notesMasterIdLst>
    <p:notesMasterId r:id="rId26"/>
  </p:notesMasterIdLst>
  <p:handoutMasterIdLst>
    <p:handoutMasterId r:id="rId27"/>
  </p:handoutMasterIdLst>
  <p:sldIdLst>
    <p:sldId id="256" r:id="rId4"/>
    <p:sldId id="271" r:id="rId5"/>
    <p:sldId id="281" r:id="rId6"/>
    <p:sldId id="282" r:id="rId7"/>
    <p:sldId id="283" r:id="rId8"/>
    <p:sldId id="289" r:id="rId9"/>
    <p:sldId id="290" r:id="rId10"/>
    <p:sldId id="296" r:id="rId11"/>
    <p:sldId id="291" r:id="rId12"/>
    <p:sldId id="292" r:id="rId13"/>
    <p:sldId id="293" r:id="rId14"/>
    <p:sldId id="295" r:id="rId15"/>
    <p:sldId id="294" r:id="rId16"/>
    <p:sldId id="298" r:id="rId17"/>
    <p:sldId id="284" r:id="rId18"/>
    <p:sldId id="286" r:id="rId19"/>
    <p:sldId id="287" r:id="rId20"/>
    <p:sldId id="288" r:id="rId21"/>
    <p:sldId id="299" r:id="rId22"/>
    <p:sldId id="300" r:id="rId23"/>
    <p:sldId id="301" r:id="rId24"/>
    <p:sldId id="262" r:id="rId25"/>
  </p:sldIdLst>
  <p:sldSz cx="18059400" cy="10158413"/>
  <p:notesSz cx="6858000" cy="9144000"/>
  <p:defaultTextStyle>
    <a:defPPr>
      <a:defRPr lang="en-US"/>
    </a:defPPr>
    <a:lvl1pPr marL="0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5431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508628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62936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3017250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77156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525878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280191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6034504" algn="l" defTabSz="75431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2259E8-AEA6-C247-9631-432BE7ADDB66}">
          <p14:sldIdLst>
            <p14:sldId id="256"/>
            <p14:sldId id="271"/>
            <p14:sldId id="281"/>
            <p14:sldId id="282"/>
            <p14:sldId id="283"/>
            <p14:sldId id="289"/>
            <p14:sldId id="290"/>
            <p14:sldId id="296"/>
            <p14:sldId id="291"/>
            <p14:sldId id="292"/>
            <p14:sldId id="293"/>
            <p14:sldId id="295"/>
            <p14:sldId id="294"/>
            <p14:sldId id="298"/>
            <p14:sldId id="284"/>
            <p14:sldId id="286"/>
            <p14:sldId id="287"/>
            <p14:sldId id="288"/>
            <p14:sldId id="299"/>
            <p14:sldId id="300"/>
            <p14:sldId id="301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00" userDrawn="1">
          <p15:clr>
            <a:srgbClr val="A4A3A4"/>
          </p15:clr>
        </p15:guide>
        <p15:guide id="2" pos="56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38E"/>
    <a:srgbClr val="477FC1"/>
    <a:srgbClr val="E46C0A"/>
    <a:srgbClr val="3366FF"/>
    <a:srgbClr val="04307C"/>
    <a:srgbClr val="6B9066"/>
    <a:srgbClr val="646468"/>
    <a:srgbClr val="6464FF"/>
    <a:srgbClr val="3366FB"/>
    <a:srgbClr val="A3C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0" autoAdjust="0"/>
  </p:normalViewPr>
  <p:slideViewPr>
    <p:cSldViewPr snapToGrid="0" snapToObjects="1">
      <p:cViewPr varScale="1">
        <p:scale>
          <a:sx n="34" d="100"/>
          <a:sy n="34" d="100"/>
        </p:scale>
        <p:origin x="1268" y="248"/>
      </p:cViewPr>
      <p:guideLst>
        <p:guide orient="horz" pos="3200"/>
        <p:guide pos="568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5168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FE6FC-DDAD-CC46-89B8-88FD7E535C6E}" type="datetime1">
              <a:rPr lang="pt-BR" smtClean="0"/>
              <a:t>20/02/2026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2354C-0EE2-2549-B5E9-D4AEA5EB8E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637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3E1C2-D3B4-244F-8CF7-01A2B3861BE2}" type="datetime1">
              <a:rPr lang="pt-BR" smtClean="0"/>
              <a:t>20/02/2026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322F4-A46D-8A4B-A418-B8627541F89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17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5431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508628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62936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3017250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77156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525878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280191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6034504" algn="l" defTabSz="75431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7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90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82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83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4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5559931" y="9573845"/>
            <a:ext cx="791280" cy="541338"/>
          </a:xfrm>
          <a:prstGeom prst="rect">
            <a:avLst/>
          </a:prstGeom>
        </p:spPr>
        <p:txBody>
          <a:bodyPr vert="horz" lIns="91409" tIns="45705" rIns="91409" bIns="45705" rtlCol="0" anchor="ctr"/>
          <a:lstStyle>
            <a:lvl1pPr algn="ctr">
              <a:defRPr sz="24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3471B887-9318-6F4B-9F57-E4888EE4E1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5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</p:sldLayoutIdLst>
  <p:hf hdr="0" dt="0"/>
  <p:txStyles>
    <p:titleStyle>
      <a:lvl1pPr algn="ctr" defTabSz="457044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83" indent="-342783" algn="l" defTabSz="457044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96" indent="-285654" algn="l" defTabSz="45704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08" indent="-228521" algn="l" defTabSz="457044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2" indent="-228521" algn="l" defTabSz="45704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96" indent="-228521" algn="l" defTabSz="45704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0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83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27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71" indent="-228521" algn="l" defTabSz="4570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4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7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1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75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18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62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04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48" algn="l" defTabSz="457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PA_APRESENTAÇAO_MODEL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797" y="-176158"/>
            <a:ext cx="18680993" cy="1051072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769887" y="5842257"/>
            <a:ext cx="3978879" cy="883531"/>
          </a:xfrm>
          <a:prstGeom prst="rect">
            <a:avLst/>
          </a:prstGeom>
        </p:spPr>
        <p:txBody>
          <a:bodyPr wrap="none" lIns="91393" tIns="45698" rIns="91393" bIns="45698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buClr>
                <a:srgbClr val="3366FF"/>
              </a:buClr>
              <a:buSzPct val="150000"/>
            </a:pPr>
            <a:r>
              <a:rPr lang="pt-BR" sz="2100" b="1" dirty="0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Nome apresentador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buClr>
                <a:srgbClr val="3366FF"/>
              </a:buClr>
              <a:buSzPct val="150000"/>
            </a:pPr>
            <a:r>
              <a:rPr lang="pt-BR" sz="2100" b="1" dirty="0" err="1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apresentador@altus.com.br</a:t>
            </a:r>
            <a:r>
              <a:rPr lang="pt-BR" sz="2100" b="1" dirty="0">
                <a:solidFill>
                  <a:srgbClr val="595959"/>
                </a:solidFill>
                <a:latin typeface="Arial" charset="0"/>
                <a:ea typeface="MS PGothic" pitchFamily="34" charset="-128"/>
              </a:rPr>
              <a:t>  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9973429" y="4708861"/>
            <a:ext cx="3655943" cy="794995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pPr algn="ctr"/>
            <a:r>
              <a:rPr lang="pt-BR" sz="4100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416738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UNDO_FIM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00" y="-17044"/>
            <a:ext cx="18115399" cy="101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5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46916" y="3925425"/>
            <a:ext cx="4730935" cy="161829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en-US" sz="3500" dirty="0" err="1">
                <a:solidFill>
                  <a:schemeClr val="bg1"/>
                </a:solidFill>
                <a:ea typeface="ＭＳ Ｐゴシック" pitchFamily="34" charset="-128"/>
              </a:rPr>
              <a:t>Pequeno</a:t>
            </a:r>
            <a:r>
              <a:rPr lang="en-GB" altLang="en-US" sz="35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GB" altLang="en-US" sz="3500" dirty="0" err="1">
                <a:solidFill>
                  <a:schemeClr val="bg1"/>
                </a:solidFill>
                <a:ea typeface="ＭＳ Ｐゴシック" pitchFamily="34" charset="-128"/>
              </a:rPr>
              <a:t>em</a:t>
            </a:r>
            <a:r>
              <a:rPr lang="en-GB" altLang="en-US" sz="35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GB" altLang="en-US" sz="3500" dirty="0" err="1">
                <a:solidFill>
                  <a:schemeClr val="bg1"/>
                </a:solidFill>
                <a:ea typeface="ＭＳ Ｐゴシック" pitchFamily="34" charset="-128"/>
              </a:rPr>
              <a:t>Tamanho</a:t>
            </a:r>
            <a:br>
              <a:rPr lang="en-GB" altLang="en-US" sz="3500" dirty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en-GB" altLang="en-US" sz="3500" b="1" dirty="0">
                <a:solidFill>
                  <a:schemeClr val="bg1"/>
                </a:solidFill>
                <a:ea typeface="ＭＳ Ｐゴシック" pitchFamily="34" charset="-128"/>
              </a:rPr>
              <a:t>Grande </a:t>
            </a:r>
            <a:r>
              <a:rPr lang="en-GB" altLang="en-US" sz="3500" b="1" dirty="0" err="1">
                <a:solidFill>
                  <a:schemeClr val="bg1"/>
                </a:solidFill>
                <a:ea typeface="ＭＳ Ｐゴシック" pitchFamily="34" charset="-128"/>
              </a:rPr>
              <a:t>em</a:t>
            </a:r>
            <a:r>
              <a:rPr lang="en-GB" altLang="en-US" sz="3500" b="1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GB" altLang="en-US" sz="3500" b="1" dirty="0" err="1">
                <a:solidFill>
                  <a:schemeClr val="bg1"/>
                </a:solidFill>
                <a:ea typeface="ＭＳ Ｐゴシック" pitchFamily="34" charset="-128"/>
              </a:rPr>
              <a:t>Desempenho</a:t>
            </a:r>
            <a:endParaRPr lang="en-US" sz="3500" spc="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46916" y="2823504"/>
            <a:ext cx="3292062" cy="856550"/>
          </a:xfrm>
          <a:prstGeom prst="rect">
            <a:avLst/>
          </a:prstGeom>
          <a:noFill/>
        </p:spPr>
        <p:txBody>
          <a:bodyPr wrap="none" lIns="162468" tIns="81233" rIns="162468" bIns="81233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5000" b="1" spc="100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AD600M</a:t>
            </a:r>
            <a:endParaRPr lang="en-US" sz="5000" b="1" spc="1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1544500" y="2448112"/>
            <a:ext cx="6110334" cy="5009136"/>
            <a:chOff x="1544500" y="2448112"/>
            <a:chExt cx="6110334" cy="5009136"/>
          </a:xfrm>
        </p:grpSpPr>
        <p:pic>
          <p:nvPicPr>
            <p:cNvPr id="9" name="Image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4500" y="2448112"/>
              <a:ext cx="6110334" cy="5009136"/>
            </a:xfrm>
            <a:prstGeom prst="rect">
              <a:avLst/>
            </a:prstGeom>
          </p:spPr>
        </p:pic>
        <p:sp>
          <p:nvSpPr>
            <p:cNvPr id="3" name="Retângulo 2"/>
            <p:cNvSpPr/>
            <p:nvPr/>
          </p:nvSpPr>
          <p:spPr>
            <a:xfrm>
              <a:off x="2042583" y="5341241"/>
              <a:ext cx="505884" cy="1980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250" y="5350532"/>
              <a:ext cx="336551" cy="1794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tângulo 10"/>
            <p:cNvSpPr/>
            <p:nvPr/>
          </p:nvSpPr>
          <p:spPr>
            <a:xfrm>
              <a:off x="4385733" y="5647714"/>
              <a:ext cx="505884" cy="1980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0400" y="5657005"/>
              <a:ext cx="336551" cy="1794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tângulo 13"/>
            <p:cNvSpPr/>
            <p:nvPr/>
          </p:nvSpPr>
          <p:spPr>
            <a:xfrm>
              <a:off x="6106583" y="5972389"/>
              <a:ext cx="505884" cy="1980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1250" y="5981680"/>
              <a:ext cx="336551" cy="17949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3982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>
            <a:grpSpLocks noChangeAspect="1"/>
          </p:cNvGrpSpPr>
          <p:nvPr/>
        </p:nvGrpSpPr>
        <p:grpSpPr>
          <a:xfrm>
            <a:off x="6707689" y="2411743"/>
            <a:ext cx="11350589" cy="5443437"/>
            <a:chOff x="3704597" y="3535036"/>
            <a:chExt cx="5595631" cy="2683503"/>
          </a:xfrm>
        </p:grpSpPr>
        <p:pic>
          <p:nvPicPr>
            <p:cNvPr id="17" name="Image 1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597" y="3535036"/>
              <a:ext cx="5595631" cy="2683503"/>
            </a:xfrm>
            <a:prstGeom prst="rect">
              <a:avLst/>
            </a:prstGeom>
          </p:spPr>
        </p:pic>
        <p:pic>
          <p:nvPicPr>
            <p:cNvPr id="18" name="Image 1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127" y="4791061"/>
              <a:ext cx="120650" cy="73660"/>
            </a:xfrm>
            <a:prstGeom prst="rect">
              <a:avLst/>
            </a:prstGeom>
          </p:spPr>
        </p:pic>
        <p:pic>
          <p:nvPicPr>
            <p:cNvPr id="19" name="Image 1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0855" y="5393677"/>
              <a:ext cx="358775" cy="178434"/>
            </a:xfrm>
            <a:prstGeom prst="rect">
              <a:avLst/>
            </a:prstGeom>
          </p:spPr>
        </p:pic>
        <p:pic>
          <p:nvPicPr>
            <p:cNvPr id="20" name="Image 1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98460" y="4845050"/>
              <a:ext cx="130175" cy="69215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3108749"/>
            <a:ext cx="4457675" cy="519927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Monofásico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e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Trifásico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220 – 240V	  0.4 – 7.5kW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x 220 – 240V	  0.4 – 7.5kW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x 380 – 480V	0.75 – 15kW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Instalação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Opera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ção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até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50o C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Uso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Indoor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1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200409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533824"/>
            <a:ext cx="7897561" cy="519927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Entradas: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Analógica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4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Digitais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Saídas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Analógica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Digital (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até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50kHz);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 x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Relé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Comunicação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 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RS485 (Modbus RTU)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7" name="Grupo 16"/>
          <p:cNvGrpSpPr>
            <a:grpSpLocks noChangeAspect="1"/>
          </p:cNvGrpSpPr>
          <p:nvPr/>
        </p:nvGrpSpPr>
        <p:grpSpPr>
          <a:xfrm>
            <a:off x="6707689" y="2411743"/>
            <a:ext cx="11350589" cy="5443437"/>
            <a:chOff x="3704597" y="3535036"/>
            <a:chExt cx="5595631" cy="2683503"/>
          </a:xfrm>
        </p:grpSpPr>
        <p:pic>
          <p:nvPicPr>
            <p:cNvPr id="18" name="Image 1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4597" y="3535036"/>
              <a:ext cx="5595631" cy="2683503"/>
            </a:xfrm>
            <a:prstGeom prst="rect">
              <a:avLst/>
            </a:prstGeom>
          </p:spPr>
        </p:pic>
        <p:pic>
          <p:nvPicPr>
            <p:cNvPr id="19" name="Image 1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127" y="4791061"/>
              <a:ext cx="120650" cy="73660"/>
            </a:xfrm>
            <a:prstGeom prst="rect">
              <a:avLst/>
            </a:prstGeom>
          </p:spPr>
        </p:pic>
        <p:pic>
          <p:nvPicPr>
            <p:cNvPr id="20" name="Image 1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0855" y="5393677"/>
              <a:ext cx="358775" cy="178434"/>
            </a:xfrm>
            <a:prstGeom prst="rect">
              <a:avLst/>
            </a:prstGeom>
          </p:spPr>
        </p:pic>
        <p:pic>
          <p:nvPicPr>
            <p:cNvPr id="21" name="Image 1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98460" y="4845050"/>
              <a:ext cx="130175" cy="69215"/>
            </a:xfrm>
            <a:prstGeom prst="rect">
              <a:avLst/>
            </a:prstGeom>
          </p:spPr>
        </p:pic>
      </p:grpSp>
      <p:sp>
        <p:nvSpPr>
          <p:cNvPr id="12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960086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485249"/>
            <a:ext cx="10518841" cy="4734535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Resposta de torque: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&lt;40ms (Controle vetorial de malha aberta);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Torque 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boost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. Automático ou manual (0 ~ 30%);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Capacidade de sobrecarga: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150% da corrente máxima por 60s ou 180% por 5s;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Curva V/F: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3 modos: Linear, multiponto ou quadrática;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3888" y="2485249"/>
            <a:ext cx="5250688" cy="4125541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205549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15611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CARACTERÍSTICAS GERAIS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908" y="2485249"/>
            <a:ext cx="10518841" cy="3935598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Curva de aceleração e desaceleração: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Modo de aceleração ou desaceleração linear ou curva “S”;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Escala de tempo de 0 a 3000 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Padrões de conformidade: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Produto desenvolvido conforme padrões de segurança: IEC 61800-5-1:2007;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Produto em conformidade com padrões EMC: IEC 61800-3:2005</a:t>
            </a:r>
            <a:r>
              <a:rPr lang="pt-BR" sz="2400" dirty="0">
                <a:latin typeface="Arial" charset="0"/>
                <a:ea typeface="ＭＳ Ｐゴシック" pitchFamily="34" charset="-128"/>
                <a:cs typeface="Arial" panose="020B0604020202020204" pitchFamily="34" charset="0"/>
              </a:rPr>
              <a:t>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3888" y="2485249"/>
            <a:ext cx="5250688" cy="4125541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414415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551029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ESQUEMA DE POTÊNCIA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0" y="3058582"/>
            <a:ext cx="10096500" cy="5800725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5710238" y="2689250"/>
            <a:ext cx="1249060" cy="3693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1800" b="1" dirty="0"/>
              <a:t>L1  L2  L3</a:t>
            </a:r>
          </a:p>
        </p:txBody>
      </p:sp>
      <p:sp>
        <p:nvSpPr>
          <p:cNvPr id="31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293207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5523442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ESQUEMA DE COMANDO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2" name="Grupo 1"/>
          <p:cNvGrpSpPr/>
          <p:nvPr/>
        </p:nvGrpSpPr>
        <p:grpSpPr>
          <a:xfrm>
            <a:off x="3268113" y="2673501"/>
            <a:ext cx="11523174" cy="6206053"/>
            <a:chOff x="475151" y="2162175"/>
            <a:chExt cx="11523174" cy="6206053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0422" y="2162175"/>
              <a:ext cx="3009900" cy="49911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64175" y="2162175"/>
              <a:ext cx="6534150" cy="1200150"/>
            </a:xfrm>
            <a:prstGeom prst="rect">
              <a:avLst/>
            </a:prstGeom>
            <a:ln w="101600">
              <a:solidFill>
                <a:schemeClr val="tx1"/>
              </a:solidFill>
            </a:ln>
          </p:spPr>
        </p:pic>
        <p:sp>
          <p:nvSpPr>
            <p:cNvPr id="13" name="Retângulo 12"/>
            <p:cNvSpPr/>
            <p:nvPr/>
          </p:nvSpPr>
          <p:spPr bwMode="auto">
            <a:xfrm>
              <a:off x="1371600" y="5686425"/>
              <a:ext cx="2209800" cy="428625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300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4" name="Conector reto 13"/>
            <p:cNvCxnSpPr>
              <a:endCxn id="13" idx="3"/>
            </p:cNvCxnSpPr>
            <p:nvPr/>
          </p:nvCxnSpPr>
          <p:spPr bwMode="auto">
            <a:xfrm flipH="1">
              <a:off x="3581400" y="2647950"/>
              <a:ext cx="1809750" cy="3252788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Conector reto 14"/>
            <p:cNvCxnSpPr/>
            <p:nvPr/>
          </p:nvCxnSpPr>
          <p:spPr bwMode="auto">
            <a:xfrm>
              <a:off x="58928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Conector reto 15"/>
            <p:cNvCxnSpPr/>
            <p:nvPr/>
          </p:nvCxnSpPr>
          <p:spPr bwMode="auto">
            <a:xfrm>
              <a:off x="63246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Conector reto 16"/>
            <p:cNvCxnSpPr/>
            <p:nvPr/>
          </p:nvCxnSpPr>
          <p:spPr bwMode="auto">
            <a:xfrm>
              <a:off x="67691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CaixaDeTexto 18"/>
            <p:cNvSpPr txBox="1"/>
            <p:nvPr/>
          </p:nvSpPr>
          <p:spPr>
            <a:xfrm>
              <a:off x="5378667" y="3768725"/>
              <a:ext cx="1891865" cy="72327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sz="2000" b="1" dirty="0"/>
                <a:t>     </a:t>
              </a:r>
              <a:r>
                <a:rPr lang="pt-BR" sz="1500" b="1" dirty="0"/>
                <a:t>C     NF   NA</a:t>
              </a:r>
            </a:p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Saída Relé</a:t>
              </a: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7442199" y="3768725"/>
              <a:ext cx="3031067" cy="692497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Entradas Digitais</a:t>
              </a:r>
            </a:p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1800" dirty="0"/>
                <a:t>Comum + 4 entradas</a:t>
              </a:r>
            </a:p>
          </p:txBody>
        </p:sp>
        <p:cxnSp>
          <p:nvCxnSpPr>
            <p:cNvPr id="21" name="Conector reto 20"/>
            <p:cNvCxnSpPr/>
            <p:nvPr/>
          </p:nvCxnSpPr>
          <p:spPr bwMode="auto">
            <a:xfrm>
              <a:off x="76581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Conector reto 21"/>
            <p:cNvCxnSpPr/>
            <p:nvPr/>
          </p:nvCxnSpPr>
          <p:spPr bwMode="auto">
            <a:xfrm>
              <a:off x="81153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Conector reto 22"/>
            <p:cNvCxnSpPr/>
            <p:nvPr/>
          </p:nvCxnSpPr>
          <p:spPr bwMode="auto">
            <a:xfrm>
              <a:off x="8521700" y="2905125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Conector reto 23"/>
            <p:cNvCxnSpPr/>
            <p:nvPr/>
          </p:nvCxnSpPr>
          <p:spPr bwMode="auto">
            <a:xfrm>
              <a:off x="89916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Conector reto 24"/>
            <p:cNvCxnSpPr/>
            <p:nvPr/>
          </p:nvCxnSpPr>
          <p:spPr bwMode="auto">
            <a:xfrm>
              <a:off x="9423400" y="2895600"/>
              <a:ext cx="0" cy="8636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CaixaDeTexto 25"/>
            <p:cNvSpPr txBox="1"/>
            <p:nvPr/>
          </p:nvSpPr>
          <p:spPr>
            <a:xfrm>
              <a:off x="5660715" y="5247399"/>
              <a:ext cx="3960442" cy="692497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Saída Digital</a:t>
              </a:r>
            </a:p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1800" dirty="0"/>
                <a:t>Coletor aberto. Até 50kHz.</a:t>
              </a: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5677879" y="6309060"/>
              <a:ext cx="3960442" cy="692497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Entrada Analógica</a:t>
              </a:r>
            </a:p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1800" dirty="0"/>
                <a:t>0~10V / 0~20mA (via parâmetros)</a:t>
              </a: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5640758" y="7324723"/>
              <a:ext cx="3960442" cy="96949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Saída Analógica</a:t>
              </a:r>
            </a:p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1800" dirty="0"/>
                <a:t>0~10V / 0~20mA  (via parâmetros)</a:t>
              </a:r>
            </a:p>
          </p:txBody>
        </p:sp>
        <p:cxnSp>
          <p:nvCxnSpPr>
            <p:cNvPr id="31" name="Conector reto 30"/>
            <p:cNvCxnSpPr/>
            <p:nvPr/>
          </p:nvCxnSpPr>
          <p:spPr bwMode="auto">
            <a:xfrm>
              <a:off x="9842500" y="2905125"/>
              <a:ext cx="0" cy="67417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Conector reto 31"/>
            <p:cNvCxnSpPr>
              <a:endCxn id="26" idx="3"/>
            </p:cNvCxnSpPr>
            <p:nvPr/>
          </p:nvCxnSpPr>
          <p:spPr bwMode="auto">
            <a:xfrm flipH="1">
              <a:off x="9621157" y="5593648"/>
              <a:ext cx="115087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Conector reto 32"/>
            <p:cNvCxnSpPr/>
            <p:nvPr/>
          </p:nvCxnSpPr>
          <p:spPr bwMode="auto">
            <a:xfrm>
              <a:off x="11170558" y="2905125"/>
              <a:ext cx="57604" cy="37501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Conector reto 33"/>
            <p:cNvCxnSpPr/>
            <p:nvPr/>
          </p:nvCxnSpPr>
          <p:spPr bwMode="auto">
            <a:xfrm>
              <a:off x="11613243" y="2905125"/>
              <a:ext cx="0" cy="490434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Conector reto 34"/>
            <p:cNvCxnSpPr>
              <a:stCxn id="27" idx="3"/>
            </p:cNvCxnSpPr>
            <p:nvPr/>
          </p:nvCxnSpPr>
          <p:spPr bwMode="auto">
            <a:xfrm flipV="1">
              <a:off x="9638321" y="6655306"/>
              <a:ext cx="1589841" cy="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Conector reto 35"/>
            <p:cNvCxnSpPr>
              <a:stCxn id="28" idx="3"/>
            </p:cNvCxnSpPr>
            <p:nvPr/>
          </p:nvCxnSpPr>
          <p:spPr bwMode="auto">
            <a:xfrm>
              <a:off x="9601200" y="7809471"/>
              <a:ext cx="201204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tângulo 36"/>
            <p:cNvSpPr/>
            <p:nvPr/>
          </p:nvSpPr>
          <p:spPr bwMode="auto">
            <a:xfrm>
              <a:off x="2384425" y="6454776"/>
              <a:ext cx="623227" cy="51435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300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38" name="Conector reto 37"/>
            <p:cNvCxnSpPr/>
            <p:nvPr/>
          </p:nvCxnSpPr>
          <p:spPr bwMode="auto">
            <a:xfrm flipH="1">
              <a:off x="2476500" y="6960235"/>
              <a:ext cx="218280" cy="39233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CaixaDeTexto 38"/>
            <p:cNvSpPr txBox="1"/>
            <p:nvPr/>
          </p:nvSpPr>
          <p:spPr>
            <a:xfrm>
              <a:off x="475151" y="7352565"/>
              <a:ext cx="3960442" cy="101566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indent="-342900" algn="ctr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r>
                <a:rPr lang="pt-BR" sz="2100" b="1" dirty="0">
                  <a:latin typeface="+mn-lt"/>
                </a:rPr>
                <a:t>Terminal de conexão do </a:t>
              </a:r>
              <a:r>
                <a:rPr lang="pt-BR" sz="2100" b="1" dirty="0" err="1">
                  <a:latin typeface="+mn-lt"/>
                </a:rPr>
                <a:t>Braking</a:t>
              </a:r>
              <a:r>
                <a:rPr lang="pt-BR" sz="2100" b="1" dirty="0">
                  <a:latin typeface="+mn-lt"/>
                </a:rPr>
                <a:t> Resistor</a:t>
              </a:r>
            </a:p>
            <a:p>
              <a:pPr algn="ctr">
                <a:buClr>
                  <a:srgbClr val="92D050"/>
                </a:buClr>
              </a:pPr>
              <a:r>
                <a:rPr lang="pt-BR" sz="1800" dirty="0"/>
                <a:t>(Opcional externo)</a:t>
              </a:r>
            </a:p>
          </p:txBody>
        </p:sp>
        <p:pic>
          <p:nvPicPr>
            <p:cNvPr id="40" name="Imagem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151" y="6878046"/>
              <a:ext cx="1000265" cy="428685"/>
            </a:xfrm>
            <a:prstGeom prst="rect">
              <a:avLst/>
            </a:prstGeom>
          </p:spPr>
        </p:pic>
        <p:cxnSp>
          <p:nvCxnSpPr>
            <p:cNvPr id="41" name="Conector reto 40"/>
            <p:cNvCxnSpPr/>
            <p:nvPr/>
          </p:nvCxnSpPr>
          <p:spPr bwMode="auto">
            <a:xfrm flipH="1">
              <a:off x="9834035" y="3570832"/>
              <a:ext cx="938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Conector reto 41"/>
            <p:cNvCxnSpPr/>
            <p:nvPr/>
          </p:nvCxnSpPr>
          <p:spPr bwMode="auto">
            <a:xfrm>
              <a:off x="10746102" y="3570832"/>
              <a:ext cx="25933" cy="20150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68039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888238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DISPLAY KEYBOARD EXTERNO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5" name="TextBox 4"/>
          <p:cNvSpPr txBox="1"/>
          <p:nvPr/>
        </p:nvSpPr>
        <p:spPr>
          <a:xfrm>
            <a:off x="1620909" y="2485249"/>
            <a:ext cx="7955756" cy="4734535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Dispositivo opcional em 2 versões: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Versão LED;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Versão LCD;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Possibilita configuração local de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Possibilita cópia rápida de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Interface local através de cabo com conector RJ45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  <p:grpSp>
        <p:nvGrpSpPr>
          <p:cNvPr id="15" name="Grupo 14"/>
          <p:cNvGrpSpPr>
            <a:grpSpLocks noChangeAspect="1"/>
          </p:cNvGrpSpPr>
          <p:nvPr/>
        </p:nvGrpSpPr>
        <p:grpSpPr>
          <a:xfrm>
            <a:off x="10032186" y="2485249"/>
            <a:ext cx="6413333" cy="4605713"/>
            <a:chOff x="7398367" y="3401281"/>
            <a:chExt cx="4933333" cy="3542857"/>
          </a:xfrm>
        </p:grpSpPr>
        <p:pic>
          <p:nvPicPr>
            <p:cNvPr id="16" name="Image 3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8367" y="3401281"/>
              <a:ext cx="4933333" cy="3542857"/>
            </a:xfrm>
            <a:prstGeom prst="rect">
              <a:avLst/>
            </a:prstGeom>
          </p:spPr>
        </p:pic>
        <p:pic>
          <p:nvPicPr>
            <p:cNvPr id="17" name="Image 3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1140" y="5601969"/>
              <a:ext cx="495238" cy="1809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237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4687316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ENTRADAS DIGITAIS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4" name="Grupo 3"/>
          <p:cNvGrpSpPr/>
          <p:nvPr/>
        </p:nvGrpSpPr>
        <p:grpSpPr>
          <a:xfrm>
            <a:off x="3319752" y="2764952"/>
            <a:ext cx="11419896" cy="6156973"/>
            <a:chOff x="1539232" y="2340864"/>
            <a:chExt cx="11419896" cy="6156973"/>
          </a:xfrm>
        </p:grpSpPr>
        <p:pic>
          <p:nvPicPr>
            <p:cNvPr id="43" name="Imagem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232" y="2340864"/>
              <a:ext cx="7836147" cy="6156973"/>
            </a:xfrm>
            <a:prstGeom prst="rect">
              <a:avLst/>
            </a:prstGeom>
          </p:spPr>
        </p:pic>
        <p:sp>
          <p:nvSpPr>
            <p:cNvPr id="44" name="Elipse 43"/>
            <p:cNvSpPr>
              <a:spLocks noChangeAspect="1"/>
            </p:cNvSpPr>
            <p:nvPr/>
          </p:nvSpPr>
          <p:spPr bwMode="auto">
            <a:xfrm>
              <a:off x="6675379" y="2865882"/>
              <a:ext cx="1800000" cy="1800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1750" cap="flat" cmpd="sng" algn="ctr">
              <a:solidFill>
                <a:srgbClr val="19438E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300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45" name="Conector de seta reta 44"/>
            <p:cNvCxnSpPr>
              <a:stCxn id="44" idx="2"/>
            </p:cNvCxnSpPr>
            <p:nvPr/>
          </p:nvCxnSpPr>
          <p:spPr bwMode="auto">
            <a:xfrm flipH="1">
              <a:off x="3371850" y="3765882"/>
              <a:ext cx="3303529" cy="2325018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19438E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CaixaDeTexto 45"/>
            <p:cNvSpPr txBox="1"/>
            <p:nvPr/>
          </p:nvSpPr>
          <p:spPr>
            <a:xfrm>
              <a:off x="8844328" y="3049780"/>
              <a:ext cx="4114800" cy="4035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</a:pP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Chaves seletoras</a:t>
              </a:r>
            </a:p>
            <a:p>
              <a:pPr marL="342900" lvl="1" indent="-342900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  <a:buFont typeface="Wingdings" panose="05000000000000000000" pitchFamily="2" charset="2"/>
                <a:buChar char="§"/>
              </a:pP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Configuração DI (NPN / PNP)</a:t>
              </a:r>
            </a:p>
            <a:p>
              <a:pPr marL="342900" lvl="1" indent="-342900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  <a:buFont typeface="Wingdings" panose="05000000000000000000" pitchFamily="2" charset="2"/>
                <a:buChar char="§"/>
              </a:pP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Configuração AO (V / </a:t>
              </a:r>
              <a:r>
                <a:rPr lang="pt-BR" sz="2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mA</a:t>
              </a: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)</a:t>
              </a:r>
            </a:p>
            <a:p>
              <a:pPr marL="342900" lvl="1" indent="-342900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  <a:buFont typeface="Wingdings" panose="05000000000000000000" pitchFamily="2" charset="2"/>
                <a:buChar char="§"/>
              </a:pPr>
              <a:endPara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endParaRPr>
            </a:p>
            <a:p>
              <a:pPr marL="342900" lvl="1" indent="-342900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  <a:buFont typeface="Wingdings" panose="05000000000000000000" pitchFamily="2" charset="2"/>
                <a:buChar char="§"/>
              </a:pPr>
              <a:endPara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endParaRPr>
            </a:p>
            <a:p>
              <a:pPr marL="0" lvl="1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</a:pPr>
              <a:endPara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endParaRPr>
            </a:p>
            <a:p>
              <a:pPr marL="0" lvl="1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</a:pP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Entradas Digitais</a:t>
              </a:r>
            </a:p>
            <a:p>
              <a:pPr marL="342900" lvl="1" indent="-342900">
                <a:lnSpc>
                  <a:spcPct val="120000"/>
                </a:lnSpc>
                <a:spcBef>
                  <a:spcPts val="437"/>
                </a:spcBef>
                <a:spcAft>
                  <a:spcPts val="200"/>
                </a:spcAft>
                <a:buClr>
                  <a:srgbClr val="3366FF"/>
                </a:buClr>
                <a:buSzPct val="150000"/>
                <a:buFont typeface="Wingdings" panose="05000000000000000000" pitchFamily="2" charset="2"/>
                <a:buChar char="§"/>
              </a:pPr>
              <a:r>
                <a:rPr lang="pt-BR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MS PGothic" pitchFamily="34" charset="-128"/>
                </a:rPr>
                <a:t>4 x NPN / PNP</a:t>
              </a:r>
            </a:p>
            <a:p>
              <a:pPr marL="342900" indent="-342900">
                <a:buClr>
                  <a:srgbClr val="92D050"/>
                </a:buClr>
                <a:buFont typeface="Wingdings" panose="05000000000000000000" pitchFamily="2" charset="2"/>
                <a:buChar char="ü"/>
              </a:pPr>
              <a:endParaRPr lang="pt-BR" sz="1800" dirty="0">
                <a:latin typeface="+mn-lt"/>
              </a:endParaRPr>
            </a:p>
          </p:txBody>
        </p:sp>
        <p:sp>
          <p:nvSpPr>
            <p:cNvPr id="47" name="Retângulo de cantos arredondados 46"/>
            <p:cNvSpPr/>
            <p:nvPr/>
          </p:nvSpPr>
          <p:spPr bwMode="auto">
            <a:xfrm>
              <a:off x="6650467" y="5858763"/>
              <a:ext cx="1965995" cy="928899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 w="31750" cap="flat" cmpd="sng" algn="ctr">
              <a:solidFill>
                <a:srgbClr val="19438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300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48" name="Conector de seta reta 47"/>
            <p:cNvCxnSpPr>
              <a:stCxn id="47" idx="1"/>
            </p:cNvCxnSpPr>
            <p:nvPr/>
          </p:nvCxnSpPr>
          <p:spPr bwMode="auto">
            <a:xfrm flipH="1">
              <a:off x="2980945" y="6323213"/>
              <a:ext cx="3669522" cy="667687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19438E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9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851627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5628278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OTIMIZAÇÃO DE ESPAÇO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3" name="Group 66"/>
          <p:cNvGrpSpPr>
            <a:grpSpLocks noChangeAspect="1"/>
          </p:cNvGrpSpPr>
          <p:nvPr/>
        </p:nvGrpSpPr>
        <p:grpSpPr>
          <a:xfrm>
            <a:off x="9482138" y="2485249"/>
            <a:ext cx="6832600" cy="4073620"/>
            <a:chOff x="3599" y="0"/>
            <a:chExt cx="2733040" cy="1629448"/>
          </a:xfrm>
        </p:grpSpPr>
        <p:sp>
          <p:nvSpPr>
            <p:cNvPr id="14" name="Graphic 67"/>
            <p:cNvSpPr/>
            <p:nvPr/>
          </p:nvSpPr>
          <p:spPr>
            <a:xfrm>
              <a:off x="3599" y="578976"/>
              <a:ext cx="2733040" cy="27305"/>
            </a:xfrm>
            <a:custGeom>
              <a:avLst/>
              <a:gdLst/>
              <a:ahLst/>
              <a:cxnLst/>
              <a:rect l="l" t="t" r="r" b="b"/>
              <a:pathLst>
                <a:path w="2733040" h="27305">
                  <a:moveTo>
                    <a:pt x="2732615" y="0"/>
                  </a:moveTo>
                  <a:lnTo>
                    <a:pt x="0" y="0"/>
                  </a:lnTo>
                  <a:lnTo>
                    <a:pt x="0" y="26725"/>
                  </a:lnTo>
                  <a:lnTo>
                    <a:pt x="2732615" y="26725"/>
                  </a:lnTo>
                  <a:lnTo>
                    <a:pt x="2732615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5" name="Graphic 68"/>
            <p:cNvSpPr/>
            <p:nvPr/>
          </p:nvSpPr>
          <p:spPr>
            <a:xfrm>
              <a:off x="3599" y="578976"/>
              <a:ext cx="2733040" cy="27305"/>
            </a:xfrm>
            <a:custGeom>
              <a:avLst/>
              <a:gdLst/>
              <a:ahLst/>
              <a:cxnLst/>
              <a:rect l="l" t="t" r="r" b="b"/>
              <a:pathLst>
                <a:path w="2733040" h="27305">
                  <a:moveTo>
                    <a:pt x="0" y="0"/>
                  </a:moveTo>
                  <a:lnTo>
                    <a:pt x="2732615" y="0"/>
                  </a:lnTo>
                  <a:lnTo>
                    <a:pt x="2732615" y="26725"/>
                  </a:lnTo>
                  <a:lnTo>
                    <a:pt x="0" y="26725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231F2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Graphic 69"/>
            <p:cNvSpPr/>
            <p:nvPr/>
          </p:nvSpPr>
          <p:spPr>
            <a:xfrm>
              <a:off x="3599" y="605702"/>
              <a:ext cx="2733040" cy="207645"/>
            </a:xfrm>
            <a:custGeom>
              <a:avLst/>
              <a:gdLst/>
              <a:ahLst/>
              <a:cxnLst/>
              <a:rect l="l" t="t" r="r" b="b"/>
              <a:pathLst>
                <a:path w="2733040" h="207645">
                  <a:moveTo>
                    <a:pt x="2732615" y="0"/>
                  </a:moveTo>
                  <a:lnTo>
                    <a:pt x="0" y="0"/>
                  </a:lnTo>
                  <a:lnTo>
                    <a:pt x="0" y="207115"/>
                  </a:lnTo>
                  <a:lnTo>
                    <a:pt x="2732615" y="207115"/>
                  </a:lnTo>
                  <a:lnTo>
                    <a:pt x="2732615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7" name="Graphic 70"/>
            <p:cNvSpPr/>
            <p:nvPr/>
          </p:nvSpPr>
          <p:spPr>
            <a:xfrm>
              <a:off x="3599" y="605702"/>
              <a:ext cx="2733040" cy="207645"/>
            </a:xfrm>
            <a:custGeom>
              <a:avLst/>
              <a:gdLst/>
              <a:ahLst/>
              <a:cxnLst/>
              <a:rect l="l" t="t" r="r" b="b"/>
              <a:pathLst>
                <a:path w="2733040" h="207645">
                  <a:moveTo>
                    <a:pt x="0" y="207115"/>
                  </a:moveTo>
                  <a:lnTo>
                    <a:pt x="2732615" y="207115"/>
                  </a:lnTo>
                  <a:lnTo>
                    <a:pt x="2732615" y="0"/>
                  </a:lnTo>
                  <a:lnTo>
                    <a:pt x="0" y="0"/>
                  </a:lnTo>
                  <a:lnTo>
                    <a:pt x="0" y="207115"/>
                  </a:lnTo>
                  <a:close/>
                </a:path>
              </a:pathLst>
            </a:custGeom>
            <a:ln w="7199">
              <a:solidFill>
                <a:srgbClr val="231F2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8" name="Graphic 71"/>
            <p:cNvSpPr/>
            <p:nvPr/>
          </p:nvSpPr>
          <p:spPr>
            <a:xfrm>
              <a:off x="3599" y="812818"/>
              <a:ext cx="2733040" cy="27305"/>
            </a:xfrm>
            <a:custGeom>
              <a:avLst/>
              <a:gdLst/>
              <a:ahLst/>
              <a:cxnLst/>
              <a:rect l="l" t="t" r="r" b="b"/>
              <a:pathLst>
                <a:path w="2733040" h="27305">
                  <a:moveTo>
                    <a:pt x="2732615" y="0"/>
                  </a:moveTo>
                  <a:lnTo>
                    <a:pt x="0" y="0"/>
                  </a:lnTo>
                  <a:lnTo>
                    <a:pt x="0" y="26725"/>
                  </a:lnTo>
                  <a:lnTo>
                    <a:pt x="2732615" y="26725"/>
                  </a:lnTo>
                  <a:lnTo>
                    <a:pt x="2732615" y="0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9" name="Graphic 72"/>
            <p:cNvSpPr/>
            <p:nvPr/>
          </p:nvSpPr>
          <p:spPr>
            <a:xfrm>
              <a:off x="3599" y="812818"/>
              <a:ext cx="2733040" cy="27305"/>
            </a:xfrm>
            <a:custGeom>
              <a:avLst/>
              <a:gdLst/>
              <a:ahLst/>
              <a:cxnLst/>
              <a:rect l="l" t="t" r="r" b="b"/>
              <a:pathLst>
                <a:path w="2733040" h="27305">
                  <a:moveTo>
                    <a:pt x="0" y="0"/>
                  </a:moveTo>
                  <a:lnTo>
                    <a:pt x="2732615" y="0"/>
                  </a:lnTo>
                  <a:lnTo>
                    <a:pt x="2732615" y="26725"/>
                  </a:lnTo>
                  <a:lnTo>
                    <a:pt x="0" y="26725"/>
                  </a:lnTo>
                  <a:lnTo>
                    <a:pt x="0" y="0"/>
                  </a:lnTo>
                  <a:close/>
                </a:path>
              </a:pathLst>
            </a:custGeom>
            <a:ln w="7199">
              <a:solidFill>
                <a:srgbClr val="231F2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20" name="Image 7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62" y="687285"/>
              <a:ext cx="2713089" cy="43949"/>
            </a:xfrm>
            <a:prstGeom prst="rect">
              <a:avLst/>
            </a:prstGeom>
          </p:spPr>
        </p:pic>
        <p:pic>
          <p:nvPicPr>
            <p:cNvPr id="21" name="Image 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597" y="0"/>
              <a:ext cx="1972621" cy="1629448"/>
            </a:xfrm>
            <a:prstGeom prst="rect">
              <a:avLst/>
            </a:prstGeom>
          </p:spPr>
        </p:pic>
        <p:pic>
          <p:nvPicPr>
            <p:cNvPr id="22" name="Image 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5821" y="1037033"/>
              <a:ext cx="246188" cy="93969"/>
            </a:xfrm>
            <a:prstGeom prst="rect">
              <a:avLst/>
            </a:prstGeom>
          </p:spPr>
        </p:pic>
        <p:pic>
          <p:nvPicPr>
            <p:cNvPr id="23" name="Image 7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3257" y="1037033"/>
              <a:ext cx="246188" cy="93969"/>
            </a:xfrm>
            <a:prstGeom prst="rect">
              <a:avLst/>
            </a:prstGeom>
          </p:spPr>
        </p:pic>
      </p:grpSp>
      <p:sp>
        <p:nvSpPr>
          <p:cNvPr id="25" name="TextBox 4"/>
          <p:cNvSpPr txBox="1"/>
          <p:nvPr/>
        </p:nvSpPr>
        <p:spPr>
          <a:xfrm>
            <a:off x="1620908" y="2485249"/>
            <a:ext cx="10518841" cy="3805049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Design Compacto;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Montagem em trilho;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Montagem lado a lado;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Economia de espaço no interior do painel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72722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6382139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PROTEÇÃO CONTRA POEIRA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5" name="TextBox 4"/>
          <p:cNvSpPr txBox="1"/>
          <p:nvPr/>
        </p:nvSpPr>
        <p:spPr>
          <a:xfrm>
            <a:off x="1620908" y="2485249"/>
            <a:ext cx="10518841" cy="334030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Ventilação forçada integrada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Garante uma maior proteção contra entrada de poeira;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Auxilia na dissipação de calor interna;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Protege o circuito eletrônico de aquecimento;</a:t>
            </a:r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  <p:pic>
        <p:nvPicPr>
          <p:cNvPr id="24" name="Image 9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62357" y="2697297"/>
            <a:ext cx="5952381" cy="3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5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3548350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CONTROLE PID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6055747" y="2485249"/>
            <a:ext cx="9992760" cy="6449280"/>
            <a:chOff x="3366052" y="2111200"/>
            <a:chExt cx="9992760" cy="6449280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3363" y="3200403"/>
              <a:ext cx="8734425" cy="5360077"/>
            </a:xfrm>
            <a:prstGeom prst="rect">
              <a:avLst/>
            </a:prstGeom>
          </p:spPr>
        </p:pic>
        <p:pic>
          <p:nvPicPr>
            <p:cNvPr id="21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6637" y="2111200"/>
              <a:ext cx="2162175" cy="2162175"/>
            </a:xfrm>
            <a:prstGeom prst="rect">
              <a:avLst/>
            </a:prstGeom>
          </p:spPr>
        </p:pic>
        <p:sp>
          <p:nvSpPr>
            <p:cNvPr id="22" name="TextBox 6"/>
            <p:cNvSpPr txBox="1"/>
            <p:nvPr/>
          </p:nvSpPr>
          <p:spPr>
            <a:xfrm>
              <a:off x="3366052" y="6272670"/>
              <a:ext cx="1451698" cy="652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800" dirty="0"/>
                <a:t>Transdutor de Pressão</a:t>
              </a:r>
            </a:p>
          </p:txBody>
        </p:sp>
        <p:sp>
          <p:nvSpPr>
            <p:cNvPr id="23" name="Left Arrow 8"/>
            <p:cNvSpPr/>
            <p:nvPr/>
          </p:nvSpPr>
          <p:spPr bwMode="auto">
            <a:xfrm>
              <a:off x="5446643" y="7416357"/>
              <a:ext cx="1325218" cy="278296"/>
            </a:xfrm>
            <a:prstGeom prst="left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300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Box 9"/>
            <p:cNvSpPr txBox="1"/>
            <p:nvPr/>
          </p:nvSpPr>
          <p:spPr>
            <a:xfrm>
              <a:off x="6881759" y="7370839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Fluxo</a:t>
              </a:r>
            </a:p>
          </p:txBody>
        </p:sp>
        <p:sp>
          <p:nvSpPr>
            <p:cNvPr id="28" name="TextBox 10"/>
            <p:cNvSpPr txBox="1"/>
            <p:nvPr/>
          </p:nvSpPr>
          <p:spPr>
            <a:xfrm>
              <a:off x="9051616" y="7220035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 dirty="0"/>
                <a:t>Bomba</a:t>
              </a: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10115550" y="5576369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Motor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5" name="TextBox 4"/>
          <p:cNvSpPr txBox="1"/>
          <p:nvPr/>
        </p:nvSpPr>
        <p:spPr>
          <a:xfrm>
            <a:off x="1620909" y="2485249"/>
            <a:ext cx="7955756" cy="2389277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Construído com controlador PID para aplicações de feedback</a:t>
            </a:r>
            <a:b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</a:b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(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pressão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,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fluxo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, </a:t>
            </a:r>
            <a:r>
              <a:rPr lang="en-GB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temperatura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etc.)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Aplicação típica de controle de pressão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: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23274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4"/>
          <p:cNvSpPr txBox="1"/>
          <p:nvPr/>
        </p:nvSpPr>
        <p:spPr>
          <a:xfrm>
            <a:off x="11850396" y="3497870"/>
            <a:ext cx="4784424" cy="3186418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Pinos com mola para conexão rápida à rede.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Controle / diagnósticos / alteração de parâmetros via rede.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Utilização de </a:t>
            </a:r>
            <a:r>
              <a:rPr lang="pt-BR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IOs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como remota.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0908" y="1348996"/>
            <a:ext cx="8696875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COMUNICAÇÃO EM REDE MODBUS RTU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674" y="3986539"/>
            <a:ext cx="1959463" cy="1353285"/>
          </a:xfrm>
          <a:prstGeom prst="rect">
            <a:avLst/>
          </a:prstGeom>
        </p:spPr>
      </p:pic>
      <p:pic>
        <p:nvPicPr>
          <p:cNvPr id="11" name="Image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1953" y="5570546"/>
            <a:ext cx="577691" cy="946785"/>
          </a:xfrm>
          <a:prstGeom prst="rect">
            <a:avLst/>
          </a:prstGeom>
        </p:spPr>
      </p:pic>
      <p:pic>
        <p:nvPicPr>
          <p:cNvPr id="12" name="Image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2722" y="5570546"/>
            <a:ext cx="577691" cy="946785"/>
          </a:xfrm>
          <a:prstGeom prst="rect">
            <a:avLst/>
          </a:prstGeom>
        </p:spPr>
      </p:pic>
      <p:pic>
        <p:nvPicPr>
          <p:cNvPr id="13" name="Image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3491" y="5570546"/>
            <a:ext cx="577691" cy="946785"/>
          </a:xfrm>
          <a:prstGeom prst="rect">
            <a:avLst/>
          </a:prstGeom>
        </p:spPr>
      </p:pic>
      <p:pic>
        <p:nvPicPr>
          <p:cNvPr id="14" name="Image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4260" y="5570546"/>
            <a:ext cx="577691" cy="946785"/>
          </a:xfrm>
          <a:prstGeom prst="rect">
            <a:avLst/>
          </a:prstGeom>
        </p:spPr>
      </p:pic>
      <p:cxnSp>
        <p:nvCxnSpPr>
          <p:cNvPr id="15" name="Conector reto 14"/>
          <p:cNvCxnSpPr/>
          <p:nvPr/>
        </p:nvCxnSpPr>
        <p:spPr>
          <a:xfrm>
            <a:off x="3103339" y="5339824"/>
            <a:ext cx="0" cy="1511423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3103339" y="6851246"/>
            <a:ext cx="4509766" cy="0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>
            <a:endCxn id="14" idx="2"/>
          </p:cNvCxnSpPr>
          <p:nvPr/>
        </p:nvCxnSpPr>
        <p:spPr>
          <a:xfrm flipV="1">
            <a:off x="7613105" y="6517331"/>
            <a:ext cx="1" cy="333915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>
            <a:stCxn id="11" idx="2"/>
          </p:cNvCxnSpPr>
          <p:nvPr/>
        </p:nvCxnSpPr>
        <p:spPr>
          <a:xfrm flipH="1">
            <a:off x="4760798" y="6517331"/>
            <a:ext cx="1" cy="333915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>
            <a:stCxn id="12" idx="2"/>
          </p:cNvCxnSpPr>
          <p:nvPr/>
        </p:nvCxnSpPr>
        <p:spPr>
          <a:xfrm flipH="1">
            <a:off x="5711567" y="6517331"/>
            <a:ext cx="1" cy="333915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>
            <a:stCxn id="13" idx="2"/>
          </p:cNvCxnSpPr>
          <p:nvPr/>
        </p:nvCxnSpPr>
        <p:spPr>
          <a:xfrm flipH="1">
            <a:off x="6662336" y="6517332"/>
            <a:ext cx="1" cy="333914"/>
          </a:xfrm>
          <a:prstGeom prst="line">
            <a:avLst/>
          </a:prstGeom>
          <a:ln w="31750">
            <a:solidFill>
              <a:srgbClr val="0084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2197841" y="619210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b="1" dirty="0"/>
              <a:t>RS485</a:t>
            </a:r>
          </a:p>
        </p:txBody>
      </p:sp>
      <p:pic>
        <p:nvPicPr>
          <p:cNvPr id="22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487" y="2786727"/>
            <a:ext cx="3047947" cy="259400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1620908" y="3033121"/>
            <a:ext cx="21789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>
                <a:latin typeface="+mj-lt"/>
              </a:rPr>
              <a:t>CLP Série</a:t>
            </a:r>
          </a:p>
          <a:p>
            <a:pPr algn="ctr"/>
            <a:r>
              <a:rPr lang="pt-BR" sz="2000" b="1" dirty="0">
                <a:latin typeface="+mj-lt"/>
              </a:rPr>
              <a:t>NEXTO XPRESS</a:t>
            </a:r>
          </a:p>
        </p:txBody>
      </p:sp>
      <p:sp>
        <p:nvSpPr>
          <p:cNvPr id="27" name="Elipse 26"/>
          <p:cNvSpPr>
            <a:spLocks noChangeAspect="1"/>
          </p:cNvSpPr>
          <p:nvPr/>
        </p:nvSpPr>
        <p:spPr bwMode="auto">
          <a:xfrm>
            <a:off x="9397461" y="3496127"/>
            <a:ext cx="1800000" cy="1800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25400" cap="flat" cmpd="sng" algn="ctr">
            <a:solidFill>
              <a:srgbClr val="53548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8" name="Conector de seta reta 27"/>
          <p:cNvCxnSpPr>
            <a:stCxn id="27" idx="2"/>
          </p:cNvCxnSpPr>
          <p:nvPr/>
        </p:nvCxnSpPr>
        <p:spPr bwMode="auto">
          <a:xfrm flipH="1">
            <a:off x="7773127" y="4396127"/>
            <a:ext cx="1624334" cy="179803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53548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92877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6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7719072" y="1974713"/>
            <a:ext cx="9398344" cy="5190309"/>
            <a:chOff x="5321588" y="1113027"/>
            <a:chExt cx="12737812" cy="7034556"/>
          </a:xfrm>
        </p:grpSpPr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7052" y="1113027"/>
              <a:ext cx="6312348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263" y="2830305"/>
              <a:ext cx="6319784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1" name="Imagem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1588" y="4547583"/>
              <a:ext cx="6329670" cy="36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2" name="TextBox 2"/>
          <p:cNvSpPr txBox="1"/>
          <p:nvPr/>
        </p:nvSpPr>
        <p:spPr>
          <a:xfrm>
            <a:off x="1620908" y="1348996"/>
            <a:ext cx="2721393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SOFTWARE</a:t>
            </a:r>
          </a:p>
        </p:txBody>
      </p:sp>
      <p:sp>
        <p:nvSpPr>
          <p:cNvPr id="33" name="TextBox 4"/>
          <p:cNvSpPr txBox="1"/>
          <p:nvPr/>
        </p:nvSpPr>
        <p:spPr>
          <a:xfrm>
            <a:off x="1620909" y="2485249"/>
            <a:ext cx="7078954" cy="4968445"/>
          </a:xfrm>
          <a:prstGeom prst="rect">
            <a:avLst/>
          </a:prstGeom>
          <a:noFill/>
        </p:spPr>
        <p:txBody>
          <a:bodyPr wrap="square" lIns="162468" tIns="81233" rIns="162468" bIns="81233" rtlCol="0">
            <a:spAutoFit/>
          </a:bodyPr>
          <a:lstStyle/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x-none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O software </a:t>
            </a: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permite gerenciar os parâmetros do inversor, salvá-los no computador do usuário, além de monitorar e controlar o inversor.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pt-BR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 Dentre suas aplicações mais típicas estão: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Monitorar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Analisar os dados em tempo real;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Descarregar e carregar parâmetros;</a:t>
            </a:r>
          </a:p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Controlar e programar os equipamentos remotamente;</a:t>
            </a:r>
          </a:p>
          <a:p>
            <a:pPr marL="0" lvl="1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</a:pP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7722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4066312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822" y="2963109"/>
            <a:ext cx="5410200" cy="2990850"/>
          </a:xfrm>
          <a:prstGeom prst="rect">
            <a:avLst/>
          </a:prstGeom>
        </p:spPr>
      </p:pic>
      <p:sp>
        <p:nvSpPr>
          <p:cNvPr id="13" name="Retângulo de cantos arredondados 12"/>
          <p:cNvSpPr/>
          <p:nvPr/>
        </p:nvSpPr>
        <p:spPr bwMode="auto">
          <a:xfrm>
            <a:off x="7654969" y="6618968"/>
            <a:ext cx="2873829" cy="161108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9525" cap="flat" cmpd="thinThick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Image 7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7347" y="2963109"/>
            <a:ext cx="3455533" cy="4320868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 bwMode="auto">
          <a:xfrm>
            <a:off x="5822995" y="4717597"/>
            <a:ext cx="899885" cy="1901371"/>
          </a:xfrm>
          <a:prstGeom prst="ellipse">
            <a:avLst/>
          </a:prstGeom>
          <a:noFill/>
          <a:ln w="25400" cap="flat" cmpd="sng" algn="ctr">
            <a:solidFill>
              <a:srgbClr val="E46C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6" name="Conector reto 15"/>
          <p:cNvCxnSpPr>
            <a:stCxn id="15" idx="6"/>
            <a:endCxn id="13" idx="0"/>
          </p:cNvCxnSpPr>
          <p:nvPr/>
        </p:nvCxnSpPr>
        <p:spPr bwMode="auto">
          <a:xfrm>
            <a:off x="6722880" y="5668283"/>
            <a:ext cx="2369004" cy="95068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E46C0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2933883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7935961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Monofásico 220V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803730"/>
              </p:ext>
            </p:extLst>
          </p:nvPr>
        </p:nvGraphicFramePr>
        <p:xfrm>
          <a:off x="3178173" y="2446680"/>
          <a:ext cx="11703055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50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MODELO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CORRENTE DE ENTRADA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CORRENTE DE SAÍDA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H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W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D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A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B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BORNE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POTÊNCIA</a:t>
                      </a:r>
                    </a:p>
                    <a:p>
                      <a:pPr marL="0" algn="ctr" defTabSz="914400" rtl="0" eaLnBrk="1" latinLnBrk="0" hangingPunct="1"/>
                      <a:r>
                        <a:rPr lang="pt-BR" sz="1800" kern="1200" dirty="0"/>
                        <a:t>(CV)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AD600M-2S-0.4G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AD600M-2S-0.75G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8.2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AD600M-2S-1.5G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14.0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AD600M-2S-2.2G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23.0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9.6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AD600M-2S-4.0G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AD600M-2S-5.5G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AD600M-2S-7.5G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457044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CaixaDeTexto 17"/>
          <p:cNvSpPr txBox="1"/>
          <p:nvPr/>
        </p:nvSpPr>
        <p:spPr>
          <a:xfrm>
            <a:off x="13249051" y="7917086"/>
            <a:ext cx="152958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dirty="0">
                <a:solidFill>
                  <a:srgbClr val="19438E"/>
                </a:solidFill>
              </a:rPr>
              <a:t>220V</a:t>
            </a:r>
            <a:r>
              <a:rPr lang="pt-BR" sz="1600" b="1" dirty="0">
                <a:solidFill>
                  <a:srgbClr val="19438E"/>
                </a:solidFill>
              </a:rPr>
              <a:t>AC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-15% ~ +20%</a:t>
            </a:r>
          </a:p>
        </p:txBody>
      </p:sp>
      <p:grpSp>
        <p:nvGrpSpPr>
          <p:cNvPr id="19" name="Grupo 18"/>
          <p:cNvGrpSpPr>
            <a:grpSpLocks noChangeAspect="1"/>
          </p:cNvGrpSpPr>
          <p:nvPr/>
        </p:nvGrpSpPr>
        <p:grpSpPr>
          <a:xfrm>
            <a:off x="6837361" y="6050357"/>
            <a:ext cx="4384678" cy="3051520"/>
            <a:chOff x="5203147" y="5471922"/>
            <a:chExt cx="4599235" cy="3200841"/>
          </a:xfrm>
        </p:grpSpPr>
        <p:grpSp>
          <p:nvGrpSpPr>
            <p:cNvPr id="20" name="Group 277"/>
            <p:cNvGrpSpPr>
              <a:grpSpLocks noChangeAspect="1"/>
            </p:cNvGrpSpPr>
            <p:nvPr/>
          </p:nvGrpSpPr>
          <p:grpSpPr>
            <a:xfrm>
              <a:off x="5203147" y="5471922"/>
              <a:ext cx="1965749" cy="3200841"/>
              <a:chOff x="0" y="0"/>
              <a:chExt cx="1293071" cy="2105515"/>
            </a:xfrm>
          </p:grpSpPr>
          <p:pic>
            <p:nvPicPr>
              <p:cNvPr id="25" name="Image 27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167" y="50210"/>
                <a:ext cx="1271904" cy="2055305"/>
              </a:xfrm>
              <a:prstGeom prst="rect">
                <a:avLst/>
              </a:prstGeom>
            </p:spPr>
          </p:pic>
          <p:sp>
            <p:nvSpPr>
              <p:cNvPr id="26" name="Textbox 279"/>
              <p:cNvSpPr txBox="1"/>
              <p:nvPr/>
            </p:nvSpPr>
            <p:spPr>
              <a:xfrm>
                <a:off x="793981" y="0"/>
                <a:ext cx="97790" cy="34988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R="8890">
                  <a:lnSpc>
                    <a:spcPct val="85000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W A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7" name="Textbox 280"/>
              <p:cNvSpPr txBox="1"/>
              <p:nvPr/>
            </p:nvSpPr>
            <p:spPr>
              <a:xfrm>
                <a:off x="0" y="1143331"/>
                <a:ext cx="277495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H</a:t>
                </a:r>
                <a:r>
                  <a:rPr lang="en-US" sz="1300" spc="11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 </a:t>
                </a: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B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  <p:grpSp>
          <p:nvGrpSpPr>
            <p:cNvPr id="21" name="Group 281"/>
            <p:cNvGrpSpPr>
              <a:grpSpLocks noChangeAspect="1"/>
            </p:cNvGrpSpPr>
            <p:nvPr/>
          </p:nvGrpSpPr>
          <p:grpSpPr>
            <a:xfrm>
              <a:off x="7733679" y="5584114"/>
              <a:ext cx="2068703" cy="3088649"/>
              <a:chOff x="0" y="0"/>
              <a:chExt cx="1377774" cy="2057067"/>
            </a:xfrm>
          </p:grpSpPr>
          <p:pic>
            <p:nvPicPr>
              <p:cNvPr id="22" name="Image 28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107627"/>
                <a:ext cx="1377774" cy="1949440"/>
              </a:xfrm>
              <a:prstGeom prst="rect">
                <a:avLst/>
              </a:prstGeom>
            </p:spPr>
          </p:pic>
          <p:sp>
            <p:nvSpPr>
              <p:cNvPr id="23" name="Textbox 283"/>
              <p:cNvSpPr txBox="1"/>
              <p:nvPr/>
            </p:nvSpPr>
            <p:spPr>
              <a:xfrm>
                <a:off x="541451" y="46821"/>
                <a:ext cx="97790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D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4" name="Textbox 284"/>
              <p:cNvSpPr txBox="1"/>
              <p:nvPr/>
            </p:nvSpPr>
            <p:spPr>
              <a:xfrm>
                <a:off x="1293095" y="0"/>
                <a:ext cx="81915" cy="13779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085"/>
                  </a:lnSpc>
                  <a:spcAft>
                    <a:spcPts val="0"/>
                  </a:spcAft>
                </a:pPr>
                <a:r>
                  <a:rPr lang="en-US" sz="105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5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</p:grpSp>
      <p:sp>
        <p:nvSpPr>
          <p:cNvPr id="28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3695829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736317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Trifásico 220V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1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80425"/>
              </p:ext>
            </p:extLst>
          </p:nvPr>
        </p:nvGraphicFramePr>
        <p:xfrm>
          <a:off x="3178173" y="2446680"/>
          <a:ext cx="11703055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50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ENTRADA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SAÍDA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BORNE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POTÊNCIA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(CV)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AD600M-2T-0.4G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AD600M-2T-0.75G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4.2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AD600M-2T-1.5G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7.7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AD600M-2T-2.2G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9.6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AD600M-2T-4.0G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19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124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AD600M-2T-5.5G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28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0" kern="120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AD600M-2T-7.5G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0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CaixaDeTexto 17"/>
          <p:cNvSpPr txBox="1"/>
          <p:nvPr/>
        </p:nvSpPr>
        <p:spPr>
          <a:xfrm>
            <a:off x="13249051" y="7917086"/>
            <a:ext cx="152958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dirty="0">
                <a:solidFill>
                  <a:srgbClr val="19438E"/>
                </a:solidFill>
              </a:rPr>
              <a:t>220V</a:t>
            </a:r>
            <a:r>
              <a:rPr lang="pt-BR" sz="1600" b="1" dirty="0">
                <a:solidFill>
                  <a:srgbClr val="19438E"/>
                </a:solidFill>
              </a:rPr>
              <a:t>AC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-15% ~ +20%</a:t>
            </a:r>
          </a:p>
        </p:txBody>
      </p:sp>
      <p:grpSp>
        <p:nvGrpSpPr>
          <p:cNvPr id="19" name="Grupo 18"/>
          <p:cNvGrpSpPr>
            <a:grpSpLocks noChangeAspect="1"/>
          </p:cNvGrpSpPr>
          <p:nvPr/>
        </p:nvGrpSpPr>
        <p:grpSpPr>
          <a:xfrm>
            <a:off x="6837361" y="6050357"/>
            <a:ext cx="4384678" cy="3051520"/>
            <a:chOff x="5203147" y="5471922"/>
            <a:chExt cx="4599235" cy="3200841"/>
          </a:xfrm>
        </p:grpSpPr>
        <p:grpSp>
          <p:nvGrpSpPr>
            <p:cNvPr id="20" name="Group 277"/>
            <p:cNvGrpSpPr>
              <a:grpSpLocks noChangeAspect="1"/>
            </p:cNvGrpSpPr>
            <p:nvPr/>
          </p:nvGrpSpPr>
          <p:grpSpPr>
            <a:xfrm>
              <a:off x="5203147" y="5471922"/>
              <a:ext cx="1965749" cy="3200841"/>
              <a:chOff x="0" y="0"/>
              <a:chExt cx="1293071" cy="2105515"/>
            </a:xfrm>
          </p:grpSpPr>
          <p:pic>
            <p:nvPicPr>
              <p:cNvPr id="25" name="Image 27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167" y="50210"/>
                <a:ext cx="1271904" cy="2055305"/>
              </a:xfrm>
              <a:prstGeom prst="rect">
                <a:avLst/>
              </a:prstGeom>
            </p:spPr>
          </p:pic>
          <p:sp>
            <p:nvSpPr>
              <p:cNvPr id="26" name="Textbox 279"/>
              <p:cNvSpPr txBox="1"/>
              <p:nvPr/>
            </p:nvSpPr>
            <p:spPr>
              <a:xfrm>
                <a:off x="793981" y="0"/>
                <a:ext cx="97790" cy="34988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R="8890">
                  <a:lnSpc>
                    <a:spcPct val="85000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W A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7" name="Textbox 280"/>
              <p:cNvSpPr txBox="1"/>
              <p:nvPr/>
            </p:nvSpPr>
            <p:spPr>
              <a:xfrm>
                <a:off x="0" y="1143331"/>
                <a:ext cx="277495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H</a:t>
                </a:r>
                <a:r>
                  <a:rPr lang="en-US" sz="1300" spc="11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 </a:t>
                </a: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B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  <p:grpSp>
          <p:nvGrpSpPr>
            <p:cNvPr id="21" name="Group 281"/>
            <p:cNvGrpSpPr>
              <a:grpSpLocks noChangeAspect="1"/>
            </p:cNvGrpSpPr>
            <p:nvPr/>
          </p:nvGrpSpPr>
          <p:grpSpPr>
            <a:xfrm>
              <a:off x="7733679" y="5584114"/>
              <a:ext cx="2068703" cy="3088649"/>
              <a:chOff x="0" y="0"/>
              <a:chExt cx="1377774" cy="2057067"/>
            </a:xfrm>
          </p:grpSpPr>
          <p:pic>
            <p:nvPicPr>
              <p:cNvPr id="22" name="Image 28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107627"/>
                <a:ext cx="1377774" cy="1949440"/>
              </a:xfrm>
              <a:prstGeom prst="rect">
                <a:avLst/>
              </a:prstGeom>
            </p:spPr>
          </p:pic>
          <p:sp>
            <p:nvSpPr>
              <p:cNvPr id="23" name="Textbox 283"/>
              <p:cNvSpPr txBox="1"/>
              <p:nvPr/>
            </p:nvSpPr>
            <p:spPr>
              <a:xfrm>
                <a:off x="541451" y="46821"/>
                <a:ext cx="97790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D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4" name="Textbox 284"/>
              <p:cNvSpPr txBox="1"/>
              <p:nvPr/>
            </p:nvSpPr>
            <p:spPr>
              <a:xfrm>
                <a:off x="1293095" y="0"/>
                <a:ext cx="81915" cy="13779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085"/>
                  </a:lnSpc>
                  <a:spcAft>
                    <a:spcPts val="0"/>
                  </a:spcAft>
                </a:pPr>
                <a:r>
                  <a:rPr lang="en-US" sz="105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5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</p:grpSp>
      <p:sp>
        <p:nvSpPr>
          <p:cNvPr id="28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4147932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0908" y="1348996"/>
            <a:ext cx="7363177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ESPECIFICAÇÕES: Trifásico 380V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98743" y="9712166"/>
            <a:ext cx="2815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ALTUS | TÍTULO DA APRESENTAÇÃO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598067"/>
              </p:ext>
            </p:extLst>
          </p:nvPr>
        </p:nvGraphicFramePr>
        <p:xfrm>
          <a:off x="3178173" y="2446680"/>
          <a:ext cx="11703055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9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050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MODELO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ENTRADA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CORRENTE DE SAÍDA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BORNE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POTÊNCIA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(CV)</a:t>
                      </a:r>
                    </a:p>
                  </a:txBody>
                  <a:tcPr anchor="ctr">
                    <a:solidFill>
                      <a:srgbClr val="1943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0.75G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3.4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2.1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1.5G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3.8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2.2G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5.8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5.1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149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83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111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66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4.0G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10.5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124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5.5G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14.6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124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7,5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7.5G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20.5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170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98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124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80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157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26.0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25.0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90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AD600M-4T-</a:t>
                      </a: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15G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35.0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1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32.0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228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135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160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112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200</a:t>
                      </a:r>
                      <a:endParaRPr lang="pt-BR" sz="1200" b="1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5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Φ5</a:t>
                      </a:r>
                      <a:endParaRPr lang="pt-BR" sz="1200" b="1" dirty="0">
                        <a:effectLst/>
                        <a:latin typeface="+mj-lt"/>
                        <a:ea typeface="Microsoft JhengHei" panose="020B0604030504040204" pitchFamily="34" charset="-120"/>
                        <a:cs typeface="Microsoft JhengHei" panose="020B0604030504040204" pitchFamily="34" charset="-12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56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pt-BR" sz="1200" b="1" dirty="0">
                          <a:effectLst/>
                          <a:latin typeface="+mj-lt"/>
                          <a:ea typeface="Microsoft JhengHei" panose="020B0604030504040204" pitchFamily="34" charset="-120"/>
                          <a:cs typeface="Microsoft JhengHei" panose="020B0604030504040204" pitchFamily="34" charset="-120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9" name="Grupo 18"/>
          <p:cNvGrpSpPr>
            <a:grpSpLocks noChangeAspect="1"/>
          </p:cNvGrpSpPr>
          <p:nvPr/>
        </p:nvGrpSpPr>
        <p:grpSpPr>
          <a:xfrm>
            <a:off x="6837361" y="6154865"/>
            <a:ext cx="4384678" cy="3051520"/>
            <a:chOff x="5203147" y="5471922"/>
            <a:chExt cx="4599235" cy="3200841"/>
          </a:xfrm>
        </p:grpSpPr>
        <p:grpSp>
          <p:nvGrpSpPr>
            <p:cNvPr id="20" name="Group 277"/>
            <p:cNvGrpSpPr>
              <a:grpSpLocks noChangeAspect="1"/>
            </p:cNvGrpSpPr>
            <p:nvPr/>
          </p:nvGrpSpPr>
          <p:grpSpPr>
            <a:xfrm>
              <a:off x="5203147" y="5471922"/>
              <a:ext cx="1965749" cy="3200841"/>
              <a:chOff x="0" y="0"/>
              <a:chExt cx="1293071" cy="2105515"/>
            </a:xfrm>
          </p:grpSpPr>
          <p:pic>
            <p:nvPicPr>
              <p:cNvPr id="25" name="Image 27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167" y="50210"/>
                <a:ext cx="1271904" cy="2055305"/>
              </a:xfrm>
              <a:prstGeom prst="rect">
                <a:avLst/>
              </a:prstGeom>
            </p:spPr>
          </p:pic>
          <p:sp>
            <p:nvSpPr>
              <p:cNvPr id="26" name="Textbox 279"/>
              <p:cNvSpPr txBox="1"/>
              <p:nvPr/>
            </p:nvSpPr>
            <p:spPr>
              <a:xfrm>
                <a:off x="793981" y="0"/>
                <a:ext cx="97790" cy="34988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R="8890">
                  <a:lnSpc>
                    <a:spcPct val="85000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W A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7" name="Textbox 280"/>
              <p:cNvSpPr txBox="1"/>
              <p:nvPr/>
            </p:nvSpPr>
            <p:spPr>
              <a:xfrm>
                <a:off x="0" y="1143331"/>
                <a:ext cx="277495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H</a:t>
                </a:r>
                <a:r>
                  <a:rPr lang="en-US" sz="1300" spc="11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 </a:t>
                </a: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B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  <p:grpSp>
          <p:nvGrpSpPr>
            <p:cNvPr id="21" name="Group 281"/>
            <p:cNvGrpSpPr>
              <a:grpSpLocks noChangeAspect="1"/>
            </p:cNvGrpSpPr>
            <p:nvPr/>
          </p:nvGrpSpPr>
          <p:grpSpPr>
            <a:xfrm>
              <a:off x="7733679" y="5584114"/>
              <a:ext cx="2068703" cy="3088649"/>
              <a:chOff x="0" y="0"/>
              <a:chExt cx="1377774" cy="2057067"/>
            </a:xfrm>
          </p:grpSpPr>
          <p:pic>
            <p:nvPicPr>
              <p:cNvPr id="22" name="Image 282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107627"/>
                <a:ext cx="1377774" cy="1949440"/>
              </a:xfrm>
              <a:prstGeom prst="rect">
                <a:avLst/>
              </a:prstGeom>
            </p:spPr>
          </p:pic>
          <p:sp>
            <p:nvSpPr>
              <p:cNvPr id="23" name="Textbox 283"/>
              <p:cNvSpPr txBox="1"/>
              <p:nvPr/>
            </p:nvSpPr>
            <p:spPr>
              <a:xfrm>
                <a:off x="541451" y="46821"/>
                <a:ext cx="97790" cy="16954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335"/>
                  </a:lnSpc>
                  <a:spcAft>
                    <a:spcPts val="0"/>
                  </a:spcAft>
                </a:pPr>
                <a:r>
                  <a:rPr lang="en-US" sz="130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D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  <p:sp>
            <p:nvSpPr>
              <p:cNvPr id="24" name="Textbox 284"/>
              <p:cNvSpPr txBox="1"/>
              <p:nvPr/>
            </p:nvSpPr>
            <p:spPr>
              <a:xfrm>
                <a:off x="1293095" y="0"/>
                <a:ext cx="81915" cy="13779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lnSpc>
                    <a:spcPts val="1085"/>
                  </a:lnSpc>
                  <a:spcAft>
                    <a:spcPts val="0"/>
                  </a:spcAft>
                </a:pPr>
                <a:r>
                  <a:rPr lang="en-US" sz="1050" spc="-50">
                    <a:solidFill>
                      <a:srgbClr val="231F20"/>
                    </a:solidFill>
                    <a:effectLst/>
                    <a:latin typeface="SimSun" panose="02010600030101010101" pitchFamily="2" charset="-122"/>
                    <a:ea typeface="Microsoft JhengHei" panose="020B0604030504040204" pitchFamily="34" charset="-120"/>
                    <a:cs typeface="Microsoft JhengHei" panose="020B0604030504040204" pitchFamily="34" charset="-120"/>
                  </a:rPr>
                  <a:t>5</a:t>
                </a:r>
                <a:endParaRPr lang="pt-BR" sz="1100">
                  <a:effectLst/>
                  <a:latin typeface="Microsoft JhengHei" panose="020B0604030504040204" pitchFamily="34" charset="-120"/>
                  <a:ea typeface="Microsoft JhengHei" panose="020B0604030504040204" pitchFamily="34" charset="-120"/>
                  <a:cs typeface="Microsoft JhengHei" panose="020B0604030504040204" pitchFamily="34" charset="-120"/>
                </a:endParaRPr>
              </a:p>
            </p:txBody>
          </p:sp>
        </p:grpSp>
      </p:grpSp>
      <p:sp>
        <p:nvSpPr>
          <p:cNvPr id="28" name="CaixaDeTexto 27"/>
          <p:cNvSpPr txBox="1"/>
          <p:nvPr/>
        </p:nvSpPr>
        <p:spPr>
          <a:xfrm>
            <a:off x="13249050" y="8057614"/>
            <a:ext cx="152958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dirty="0">
                <a:solidFill>
                  <a:srgbClr val="19438E"/>
                </a:solidFill>
              </a:rPr>
              <a:t>380V</a:t>
            </a:r>
            <a:r>
              <a:rPr lang="pt-BR" sz="1600" b="1" dirty="0">
                <a:solidFill>
                  <a:srgbClr val="19438E"/>
                </a:solidFill>
              </a:rPr>
              <a:t>AC</a:t>
            </a:r>
          </a:p>
          <a:p>
            <a:pPr algn="ctr"/>
            <a:r>
              <a:rPr lang="pt-BR" sz="2000" b="1" dirty="0">
                <a:solidFill>
                  <a:srgbClr val="19438E"/>
                </a:solidFill>
              </a:rPr>
              <a:t>-15% ~ +20%</a:t>
            </a:r>
          </a:p>
        </p:txBody>
      </p:sp>
      <p:sp>
        <p:nvSpPr>
          <p:cNvPr id="30" name="TextBox 10"/>
          <p:cNvSpPr txBox="1"/>
          <p:nvPr/>
        </p:nvSpPr>
        <p:spPr>
          <a:xfrm>
            <a:off x="8027214" y="9712165"/>
            <a:ext cx="200497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Arial"/>
                <a:cs typeface="Arial"/>
              </a:rPr>
              <a:t>ALTUS | AD600M Series</a:t>
            </a:r>
          </a:p>
        </p:txBody>
      </p:sp>
    </p:spTree>
    <p:extLst>
      <p:ext uri="{BB962C8B-B14F-4D97-AF65-F5344CB8AC3E}">
        <p14:creationId xmlns:p14="http://schemas.microsoft.com/office/powerpoint/2010/main" val="560117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280805"/>
              </p:ext>
            </p:extLst>
          </p:nvPr>
        </p:nvGraphicFramePr>
        <p:xfrm>
          <a:off x="3110479" y="3387638"/>
          <a:ext cx="11838442" cy="50734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5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6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6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Parâmetro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Função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Opções / Valor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P0-03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Controle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1 -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Vetorial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malha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aberta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2 - Controle V/F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P0-04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Fonte de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Comando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0 - IHM, 1 - Borne, 2 -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Rede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P0-06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Fonte de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Frequência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1 - IHM, 2 - AI1 (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potenciômetro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4 - Multi-Speed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P0-14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Frequência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Máxima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Saída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P0-16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Frequência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Superior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P0-18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Frequência Mínima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P0-23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Rampa de Aceleração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P0-24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Rampa de Desaceleração</a:t>
                      </a:r>
                      <a:endParaRPr lang="pt-BR" sz="200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pt-BR" sz="2000" dirty="0"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2"/>
          <p:cNvSpPr txBox="1"/>
          <p:nvPr/>
        </p:nvSpPr>
        <p:spPr>
          <a:xfrm>
            <a:off x="1620908" y="1348996"/>
            <a:ext cx="4336579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PARAMETRIZAÇÃO</a:t>
            </a:r>
          </a:p>
        </p:txBody>
      </p:sp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670852" y="2458935"/>
            <a:ext cx="4680359" cy="44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Parâmetros Gerais:</a:t>
            </a:r>
          </a:p>
        </p:txBody>
      </p:sp>
    </p:spTree>
    <p:extLst>
      <p:ext uri="{BB962C8B-B14F-4D97-AF65-F5344CB8AC3E}">
        <p14:creationId xmlns:p14="http://schemas.microsoft.com/office/powerpoint/2010/main" val="2222161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170422"/>
              </p:ext>
            </p:extLst>
          </p:nvPr>
        </p:nvGraphicFramePr>
        <p:xfrm>
          <a:off x="3110479" y="3387638"/>
          <a:ext cx="11838442" cy="3946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5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3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Parâmetro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Função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Opções</a:t>
                      </a: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/ Valor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P4-01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Potência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 Motor (kW)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P4-02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Tensão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Nominal do Motor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P4-03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Número de Polos do Motor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P4-04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Corrente Nominal do Motor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P4-05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Frequência Nominal do Motor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P4-06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Velocidade do Motor (RPM)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2"/>
          <p:cNvSpPr txBox="1"/>
          <p:nvPr/>
        </p:nvSpPr>
        <p:spPr>
          <a:xfrm>
            <a:off x="1620908" y="1348996"/>
            <a:ext cx="4336579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PARAMETRIZAÇÃO</a:t>
            </a:r>
          </a:p>
        </p:txBody>
      </p:sp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670852" y="2458935"/>
            <a:ext cx="4680359" cy="44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Parâmetros do Motor:</a:t>
            </a:r>
          </a:p>
        </p:txBody>
      </p:sp>
    </p:spTree>
    <p:extLst>
      <p:ext uri="{BB962C8B-B14F-4D97-AF65-F5344CB8AC3E}">
        <p14:creationId xmlns:p14="http://schemas.microsoft.com/office/powerpoint/2010/main" val="2319038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71B887-9318-6F4B-9F57-E4888EE4E113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698745"/>
              </p:ext>
            </p:extLst>
          </p:nvPr>
        </p:nvGraphicFramePr>
        <p:xfrm>
          <a:off x="3110479" y="3387638"/>
          <a:ext cx="11838442" cy="33823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5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3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Parâmetro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Função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Opções</a:t>
                      </a: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/ Valor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P5-00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DI1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1 - FWD (Avanço)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P5-01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DI2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2 - REV (Reverso)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P5-02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DI3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9 - Reset de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Falhas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P5-03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DI4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12 - Multi-Speed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21"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P6-00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Saída Relé (TA-TB-TC)</a:t>
                      </a:r>
                      <a:endParaRPr lang="pt-BR" sz="200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044" rtl="0" eaLnBrk="1" latinLnBrk="0" hangingPunct="1">
                        <a:spcBef>
                          <a:spcPts val="52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0 -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Sem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Uso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1 - RUN, 2 -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Falha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2"/>
          <p:cNvSpPr txBox="1"/>
          <p:nvPr/>
        </p:nvSpPr>
        <p:spPr>
          <a:xfrm>
            <a:off x="1620908" y="1348996"/>
            <a:ext cx="4336579" cy="625717"/>
          </a:xfrm>
          <a:prstGeom prst="rect">
            <a:avLst/>
          </a:prstGeom>
          <a:solidFill>
            <a:srgbClr val="3366FF"/>
          </a:solidFill>
        </p:spPr>
        <p:txBody>
          <a:bodyPr wrap="none" lIns="162468" tIns="81233" rIns="162468" bIns="81233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/>
                <a:ea typeface="MS PGothic" pitchFamily="34" charset="-128"/>
                <a:cs typeface="Arial Black"/>
              </a:rPr>
              <a:t>PARAMETRIZAÇÃO</a:t>
            </a:r>
          </a:p>
        </p:txBody>
      </p:sp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670852" y="2458935"/>
            <a:ext cx="4680359" cy="44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342900" lvl="1" indent="-342900">
              <a:lnSpc>
                <a:spcPct val="120000"/>
              </a:lnSpc>
              <a:spcBef>
                <a:spcPts val="437"/>
              </a:spcBef>
              <a:spcAft>
                <a:spcPts val="200"/>
              </a:spcAft>
              <a:buClr>
                <a:srgbClr val="3366FF"/>
              </a:buClr>
              <a:buSzPct val="150000"/>
              <a:buFont typeface="Wingdings" panose="05000000000000000000" pitchFamily="2" charset="2"/>
              <a:buChar char="§"/>
            </a:pPr>
            <a:r>
              <a:rPr lang="pt-BR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MS PGothic" pitchFamily="34" charset="-128"/>
              </a:rPr>
              <a:t>Parâmetros das DI:</a:t>
            </a:r>
          </a:p>
        </p:txBody>
      </p:sp>
    </p:spTree>
    <p:extLst>
      <p:ext uri="{BB962C8B-B14F-4D97-AF65-F5344CB8AC3E}">
        <p14:creationId xmlns:p14="http://schemas.microsoft.com/office/powerpoint/2010/main" val="2657297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D2F2BAB2-A570-1DF4-5879-9E5ED3746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059400" cy="101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5266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300" dirty="0">
            <a:solidFill>
              <a:srgbClr val="FFFFFF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3860</TotalTime>
  <Words>1174</Words>
  <Application>Microsoft Office PowerPoint</Application>
  <PresentationFormat>Personalizar</PresentationFormat>
  <Paragraphs>519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22</vt:i4>
      </vt:variant>
    </vt:vector>
  </HeadingPairs>
  <TitlesOfParts>
    <vt:vector size="32" baseType="lpstr">
      <vt:lpstr>Microsoft JhengHei</vt:lpstr>
      <vt:lpstr>ＭＳ Ｐゴシック</vt:lpstr>
      <vt:lpstr>SimSun</vt:lpstr>
      <vt:lpstr>Arial</vt:lpstr>
      <vt:lpstr>Arial Black</vt:lpstr>
      <vt:lpstr>Calibri</vt:lpstr>
      <vt:lpstr>Wingdings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Altus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Alice Mattos</dc:creator>
  <cp:lastModifiedBy>Kathleen Machado</cp:lastModifiedBy>
  <cp:revision>99</cp:revision>
  <dcterms:created xsi:type="dcterms:W3CDTF">2018-03-02T14:14:43Z</dcterms:created>
  <dcterms:modified xsi:type="dcterms:W3CDTF">2026-02-20T13:36:15Z</dcterms:modified>
</cp:coreProperties>
</file>