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3" r:id="rId1"/>
    <p:sldMasterId id="2147483768" r:id="rId2"/>
    <p:sldMasterId id="2147483780" r:id="rId3"/>
  </p:sldMasterIdLst>
  <p:notesMasterIdLst>
    <p:notesMasterId r:id="rId21"/>
  </p:notesMasterIdLst>
  <p:handoutMasterIdLst>
    <p:handoutMasterId r:id="rId22"/>
  </p:handoutMasterIdLst>
  <p:sldIdLst>
    <p:sldId id="256" r:id="rId4"/>
    <p:sldId id="271" r:id="rId5"/>
    <p:sldId id="302" r:id="rId6"/>
    <p:sldId id="282" r:id="rId7"/>
    <p:sldId id="283" r:id="rId8"/>
    <p:sldId id="289" r:id="rId9"/>
    <p:sldId id="290" r:id="rId10"/>
    <p:sldId id="292" r:id="rId11"/>
    <p:sldId id="293" r:id="rId12"/>
    <p:sldId id="291" r:id="rId13"/>
    <p:sldId id="303" r:id="rId14"/>
    <p:sldId id="298" r:id="rId15"/>
    <p:sldId id="305" r:id="rId16"/>
    <p:sldId id="286" r:id="rId17"/>
    <p:sldId id="287" r:id="rId18"/>
    <p:sldId id="304" r:id="rId19"/>
    <p:sldId id="262" r:id="rId20"/>
  </p:sldIdLst>
  <p:sldSz cx="18059400" cy="10158413"/>
  <p:notesSz cx="6858000" cy="9144000"/>
  <p:defaultTextStyle>
    <a:defPPr>
      <a:defRPr lang="en-US"/>
    </a:defPPr>
    <a:lvl1pPr marL="0" algn="l" defTabSz="754314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1pPr>
    <a:lvl2pPr marL="754314" algn="l" defTabSz="754314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2pPr>
    <a:lvl3pPr marL="1508628" algn="l" defTabSz="754314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3pPr>
    <a:lvl4pPr marL="2262936" algn="l" defTabSz="754314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4pPr>
    <a:lvl5pPr marL="3017250" algn="l" defTabSz="754314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5pPr>
    <a:lvl6pPr marL="3771564" algn="l" defTabSz="754314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6pPr>
    <a:lvl7pPr marL="4525878" algn="l" defTabSz="754314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7pPr>
    <a:lvl8pPr marL="5280191" algn="l" defTabSz="754314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8pPr>
    <a:lvl9pPr marL="6034504" algn="l" defTabSz="754314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1F2259E8-AEA6-C247-9631-432BE7ADDB66}">
          <p14:sldIdLst>
            <p14:sldId id="256"/>
            <p14:sldId id="271"/>
            <p14:sldId id="302"/>
            <p14:sldId id="282"/>
            <p14:sldId id="283"/>
            <p14:sldId id="289"/>
            <p14:sldId id="290"/>
            <p14:sldId id="292"/>
            <p14:sldId id="293"/>
            <p14:sldId id="291"/>
            <p14:sldId id="303"/>
            <p14:sldId id="298"/>
            <p14:sldId id="305"/>
            <p14:sldId id="286"/>
            <p14:sldId id="287"/>
            <p14:sldId id="304"/>
            <p14:sldId id="26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00" userDrawn="1">
          <p15:clr>
            <a:srgbClr val="A4A3A4"/>
          </p15:clr>
        </p15:guide>
        <p15:guide id="2" pos="56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19438E"/>
    <a:srgbClr val="477FC1"/>
    <a:srgbClr val="E46C0A"/>
    <a:srgbClr val="04307C"/>
    <a:srgbClr val="6B9066"/>
    <a:srgbClr val="646468"/>
    <a:srgbClr val="6464FF"/>
    <a:srgbClr val="3366FB"/>
    <a:srgbClr val="A3CF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760" autoAdjust="0"/>
  </p:normalViewPr>
  <p:slideViewPr>
    <p:cSldViewPr snapToGrid="0" snapToObjects="1">
      <p:cViewPr varScale="1">
        <p:scale>
          <a:sx n="34" d="100"/>
          <a:sy n="34" d="100"/>
        </p:scale>
        <p:origin x="1268" y="248"/>
      </p:cViewPr>
      <p:guideLst>
        <p:guide orient="horz" pos="3200"/>
        <p:guide pos="568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8" d="100"/>
          <a:sy n="88" d="100"/>
        </p:scale>
        <p:origin x="-5168" y="-10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8FE6FC-DDAD-CC46-89B8-88FD7E535C6E}" type="datetime1">
              <a:rPr lang="pt-BR" smtClean="0"/>
              <a:t>20/02/2026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42354C-0EE2-2549-B5E9-D4AEA5EB8E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7637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13E1C2-D3B4-244F-8CF7-01A2B3861BE2}" type="datetime1">
              <a:rPr lang="pt-BR" smtClean="0"/>
              <a:t>20/02/2026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5322F4-A46D-8A4B-A418-B8627541F89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7174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75431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754314" algn="l" defTabSz="75431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508628" algn="l" defTabSz="75431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2262936" algn="l" defTabSz="75431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3017250" algn="l" defTabSz="75431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3771564" algn="l" defTabSz="75431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4525878" algn="l" defTabSz="75431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5280191" algn="l" defTabSz="75431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6034504" algn="l" defTabSz="75431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322F4-A46D-8A4B-A418-B8627541F89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653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5559931" y="9573845"/>
            <a:ext cx="791280" cy="541338"/>
          </a:xfrm>
          <a:prstGeom prst="rect">
            <a:avLst/>
          </a:prstGeom>
        </p:spPr>
        <p:txBody>
          <a:bodyPr vert="horz" lIns="91409" tIns="45705" rIns="91409" bIns="45705" rtlCol="0" anchor="ctr"/>
          <a:lstStyle>
            <a:lvl1pPr algn="ctr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3471B887-9318-6F4B-9F57-E4888EE4E11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171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5559931" y="9573845"/>
            <a:ext cx="791280" cy="541338"/>
          </a:xfrm>
          <a:prstGeom prst="rect">
            <a:avLst/>
          </a:prstGeom>
        </p:spPr>
        <p:txBody>
          <a:bodyPr vert="horz" lIns="91409" tIns="45705" rIns="91409" bIns="45705" rtlCol="0" anchor="ctr"/>
          <a:lstStyle>
            <a:lvl1pPr algn="ctr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3471B887-9318-6F4B-9F57-E4888EE4E11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905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5559931" y="9573845"/>
            <a:ext cx="791280" cy="541338"/>
          </a:xfrm>
          <a:prstGeom prst="rect">
            <a:avLst/>
          </a:prstGeom>
        </p:spPr>
        <p:txBody>
          <a:bodyPr vert="horz" lIns="91409" tIns="45705" rIns="91409" bIns="45705" rtlCol="0" anchor="ctr"/>
          <a:lstStyle>
            <a:lvl1pPr algn="ctr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3471B887-9318-6F4B-9F57-E4888EE4E11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982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6837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148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5559931" y="9573845"/>
            <a:ext cx="791280" cy="541338"/>
          </a:xfrm>
          <a:prstGeom prst="rect">
            <a:avLst/>
          </a:prstGeom>
        </p:spPr>
        <p:txBody>
          <a:bodyPr vert="horz" lIns="91409" tIns="45705" rIns="91409" bIns="45705" rtlCol="0" anchor="ctr"/>
          <a:lstStyle>
            <a:lvl1pPr algn="ctr">
              <a:defRPr sz="24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3471B887-9318-6F4B-9F57-E4888EE4E11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857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</p:sldLayoutIdLst>
  <p:hf hdr="0" dt="0"/>
  <p:txStyles>
    <p:titleStyle>
      <a:lvl1pPr algn="ctr" defTabSz="457044" rtl="0" eaLnBrk="1" latinLnBrk="0" hangingPunct="1"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83" indent="-342783" algn="l" defTabSz="457044" rtl="0" eaLnBrk="1" latinLnBrk="0" hangingPunct="1">
        <a:spcBef>
          <a:spcPct val="20000"/>
        </a:spcBef>
        <a:buFont typeface="Arial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42696" indent="-285654" algn="l" defTabSz="457044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08" indent="-228521" algn="l" defTabSz="457044" rtl="0" eaLnBrk="1" latinLnBrk="0" hangingPunct="1">
        <a:spcBef>
          <a:spcPct val="20000"/>
        </a:spcBef>
        <a:buFont typeface="Arial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652" indent="-228521" algn="l" defTabSz="457044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696" indent="-228521" algn="l" defTabSz="457044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740" indent="-228521" algn="l" defTabSz="45704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783" indent="-228521" algn="l" defTabSz="45704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827" indent="-228521" algn="l" defTabSz="45704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871" indent="-228521" algn="l" defTabSz="45704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44" algn="l" defTabSz="457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87" algn="l" defTabSz="457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31" algn="l" defTabSz="457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75" algn="l" defTabSz="457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18" algn="l" defTabSz="457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262" algn="l" defTabSz="457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304" algn="l" defTabSz="457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48" algn="l" defTabSz="457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APA_APRESENTAÇAO_MODELO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0797" y="-176158"/>
            <a:ext cx="18680993" cy="10510728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9769887" y="5842257"/>
            <a:ext cx="3978879" cy="883531"/>
          </a:xfrm>
          <a:prstGeom prst="rect">
            <a:avLst/>
          </a:prstGeom>
        </p:spPr>
        <p:txBody>
          <a:bodyPr wrap="none" lIns="91393" tIns="45698" rIns="91393" bIns="45698">
            <a:spAutoFit/>
          </a:bodyPr>
          <a:lstStyle/>
          <a:p>
            <a:pPr marL="0" lvl="1">
              <a:lnSpc>
                <a:spcPct val="120000"/>
              </a:lnSpc>
              <a:spcBef>
                <a:spcPts val="437"/>
              </a:spcBef>
              <a:buClr>
                <a:srgbClr val="3366FF"/>
              </a:buClr>
              <a:buSzPct val="150000"/>
            </a:pPr>
            <a:r>
              <a:rPr lang="pt-BR" sz="2100" b="1" dirty="0">
                <a:solidFill>
                  <a:srgbClr val="595959"/>
                </a:solidFill>
                <a:latin typeface="Arial" charset="0"/>
                <a:ea typeface="MS PGothic" pitchFamily="34" charset="-128"/>
              </a:rPr>
              <a:t>Nome apresentador</a:t>
            </a:r>
          </a:p>
          <a:p>
            <a:pPr marL="0" lvl="1">
              <a:lnSpc>
                <a:spcPct val="120000"/>
              </a:lnSpc>
              <a:spcBef>
                <a:spcPts val="437"/>
              </a:spcBef>
              <a:buClr>
                <a:srgbClr val="3366FF"/>
              </a:buClr>
              <a:buSzPct val="150000"/>
            </a:pPr>
            <a:r>
              <a:rPr lang="pt-BR" sz="2100" b="1" dirty="0" err="1">
                <a:solidFill>
                  <a:srgbClr val="595959"/>
                </a:solidFill>
                <a:latin typeface="Arial" charset="0"/>
                <a:ea typeface="MS PGothic" pitchFamily="34" charset="-128"/>
              </a:rPr>
              <a:t>apresentador@altus.com.br</a:t>
            </a:r>
            <a:r>
              <a:rPr lang="pt-BR" sz="2100" b="1" dirty="0">
                <a:solidFill>
                  <a:srgbClr val="595959"/>
                </a:solidFill>
                <a:latin typeface="Arial" charset="0"/>
                <a:ea typeface="MS PGothic" pitchFamily="34" charset="-128"/>
              </a:rPr>
              <a:t>   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9973429" y="4708861"/>
            <a:ext cx="3655943" cy="794995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pPr algn="ctr"/>
            <a:r>
              <a:rPr lang="pt-BR" sz="4100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4167385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UNDO_FIM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00" y="-17044"/>
            <a:ext cx="18115399" cy="1019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059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6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80" y="1434486"/>
            <a:ext cx="7208429" cy="72084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646916" y="3711253"/>
            <a:ext cx="4730935" cy="1618297"/>
          </a:xfrm>
          <a:prstGeom prst="rect">
            <a:avLst/>
          </a:prstGeom>
          <a:noFill/>
        </p:spPr>
        <p:txBody>
          <a:bodyPr wrap="square" lIns="162468" tIns="81233" rIns="162468" bIns="81233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altLang="en-US" sz="3500" dirty="0" err="1">
                <a:solidFill>
                  <a:schemeClr val="bg1"/>
                </a:solidFill>
                <a:ea typeface="ＭＳ Ｐゴシック" pitchFamily="34" charset="-128"/>
              </a:rPr>
              <a:t>Inversor</a:t>
            </a:r>
            <a:r>
              <a:rPr lang="en-GB" altLang="en-US" sz="3500" dirty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GB" altLang="en-US" sz="3500" dirty="0" err="1">
                <a:solidFill>
                  <a:schemeClr val="bg1"/>
                </a:solidFill>
                <a:ea typeface="ＭＳ Ｐゴシック" pitchFamily="34" charset="-128"/>
              </a:rPr>
              <a:t>Vetorial</a:t>
            </a:r>
            <a:r>
              <a:rPr lang="en-GB" altLang="en-US" sz="3500" dirty="0">
                <a:solidFill>
                  <a:schemeClr val="bg1"/>
                </a:solidFill>
                <a:ea typeface="ＭＳ Ｐゴシック" pitchFamily="34" charset="-128"/>
              </a:rPr>
              <a:t> de </a:t>
            </a:r>
          </a:p>
          <a:p>
            <a:pPr>
              <a:lnSpc>
                <a:spcPct val="90000"/>
              </a:lnSpc>
            </a:pPr>
            <a:r>
              <a:rPr lang="en-GB" altLang="en-US" sz="3500" b="1" dirty="0">
                <a:solidFill>
                  <a:schemeClr val="bg1"/>
                </a:solidFill>
                <a:ea typeface="ＭＳ Ｐゴシック" pitchFamily="34" charset="-128"/>
              </a:rPr>
              <a:t>Alto </a:t>
            </a:r>
            <a:r>
              <a:rPr lang="en-GB" altLang="en-US" sz="3500" b="1" dirty="0" err="1">
                <a:solidFill>
                  <a:schemeClr val="bg1"/>
                </a:solidFill>
                <a:ea typeface="ＭＳ Ｐゴシック" pitchFamily="34" charset="-128"/>
              </a:rPr>
              <a:t>Desempenho</a:t>
            </a:r>
            <a:r>
              <a:rPr lang="en-GB" altLang="en-US" sz="3500" b="1" dirty="0">
                <a:solidFill>
                  <a:schemeClr val="bg1"/>
                </a:solidFill>
                <a:ea typeface="ＭＳ Ｐゴシック" pitchFamily="34" charset="-128"/>
              </a:rPr>
              <a:t> e </a:t>
            </a:r>
          </a:p>
          <a:p>
            <a:pPr>
              <a:lnSpc>
                <a:spcPct val="90000"/>
              </a:lnSpc>
            </a:pPr>
            <a:r>
              <a:rPr lang="en-GB" sz="3500" b="1" spc="100" dirty="0" err="1">
                <a:solidFill>
                  <a:schemeClr val="bg1"/>
                </a:solidFill>
                <a:latin typeface="Arial"/>
                <a:ea typeface="ＭＳ Ｐゴシック" pitchFamily="34" charset="-128"/>
                <a:cs typeface="Arial"/>
              </a:rPr>
              <a:t>Conectividade</a:t>
            </a:r>
            <a:endParaRPr lang="en-US" sz="3500" b="1" spc="1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646916" y="2823504"/>
            <a:ext cx="2673303" cy="856550"/>
          </a:xfrm>
          <a:prstGeom prst="rect">
            <a:avLst/>
          </a:prstGeom>
          <a:noFill/>
        </p:spPr>
        <p:txBody>
          <a:bodyPr wrap="none" lIns="162468" tIns="81233" rIns="162468" bIns="81233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5000" b="1" spc="100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AD700</a:t>
            </a:r>
            <a:endParaRPr lang="en-US" sz="5000" b="1" spc="100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sp>
        <p:nvSpPr>
          <p:cNvPr id="41" name="Retângulo de cantos arredondados 40"/>
          <p:cNvSpPr/>
          <p:nvPr/>
        </p:nvSpPr>
        <p:spPr>
          <a:xfrm>
            <a:off x="6149613" y="4247556"/>
            <a:ext cx="1075445" cy="278713"/>
          </a:xfrm>
          <a:prstGeom prst="roundRect">
            <a:avLst>
              <a:gd name="adj" fmla="val 6262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pic>
        <p:nvPicPr>
          <p:cNvPr id="42" name="Imagem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773" y="4278712"/>
            <a:ext cx="458894" cy="225231"/>
          </a:xfrm>
          <a:prstGeom prst="rect">
            <a:avLst/>
          </a:prstGeom>
        </p:spPr>
      </p:pic>
      <p:sp>
        <p:nvSpPr>
          <p:cNvPr id="43" name="Retângulo de cantos arredondados 42"/>
          <p:cNvSpPr/>
          <p:nvPr/>
        </p:nvSpPr>
        <p:spPr>
          <a:xfrm>
            <a:off x="3821717" y="5334010"/>
            <a:ext cx="982140" cy="278713"/>
          </a:xfrm>
          <a:prstGeom prst="roundRect">
            <a:avLst>
              <a:gd name="adj" fmla="val 6262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pic>
        <p:nvPicPr>
          <p:cNvPr id="44" name="Imagem 4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340" y="5360752"/>
            <a:ext cx="458894" cy="225231"/>
          </a:xfrm>
          <a:prstGeom prst="rect">
            <a:avLst/>
          </a:prstGeom>
        </p:spPr>
      </p:pic>
      <p:sp>
        <p:nvSpPr>
          <p:cNvPr id="45" name="Retângulo de cantos arredondados 44"/>
          <p:cNvSpPr/>
          <p:nvPr/>
        </p:nvSpPr>
        <p:spPr>
          <a:xfrm>
            <a:off x="2013237" y="6159181"/>
            <a:ext cx="982140" cy="278713"/>
          </a:xfrm>
          <a:prstGeom prst="roundRect">
            <a:avLst>
              <a:gd name="adj" fmla="val 6262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pic>
        <p:nvPicPr>
          <p:cNvPr id="46" name="Imagem 4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860" y="6185923"/>
            <a:ext cx="458894" cy="22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828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20908" y="1348996"/>
            <a:ext cx="6156115" cy="625717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CARACTERÍSTICAS GERAIS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0908" y="2388113"/>
            <a:ext cx="4457675" cy="5664020"/>
          </a:xfrm>
          <a:prstGeom prst="rect">
            <a:avLst/>
          </a:prstGeom>
          <a:noFill/>
        </p:spPr>
        <p:txBody>
          <a:bodyPr wrap="square" lIns="162468" tIns="81233" rIns="162468" bIns="81233" rtlCol="0">
            <a:spAutoFit/>
          </a:bodyPr>
          <a:lstStyle/>
          <a:p>
            <a:pPr marL="0" lvl="1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</a:pPr>
            <a:r>
              <a:rPr lang="en-GB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Monofásico</a:t>
            </a: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 e </a:t>
            </a:r>
            <a:r>
              <a:rPr lang="en-GB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Trifásico</a:t>
            </a: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: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1 x 220 – 240V	  0.4 – 7.5kW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3 x 220 – 240V	  0.4 – 220kW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3 x 380 – 480V	0.75 – 1000kW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en-GB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0" lvl="1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</a:pPr>
            <a:r>
              <a:rPr lang="en-GB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Instalação</a:t>
            </a: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: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Opera</a:t>
            </a:r>
            <a:r>
              <a:rPr lang="pt-BR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ção</a:t>
            </a: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 até</a:t>
            </a: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 50o C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Uso</a:t>
            </a: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 Indoor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en-GB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0" lvl="1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</a:pPr>
            <a:r>
              <a:rPr lang="en-GB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Modos</a:t>
            </a: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 de </a:t>
            </a:r>
            <a:r>
              <a:rPr lang="en-GB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controle</a:t>
            </a: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: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V/F, SVC1, SVC2, FVC, VVC.</a:t>
            </a:r>
            <a:endParaRPr lang="en-GB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en-GB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498743" y="9712166"/>
            <a:ext cx="2815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ALTUS | TÍTULO DA APRESENTAÇÃO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71B887-9318-6F4B-9F57-E4888EE4E113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1" name="TextBox 10"/>
          <p:cNvSpPr txBox="1"/>
          <p:nvPr/>
        </p:nvSpPr>
        <p:spPr>
          <a:xfrm>
            <a:off x="8027214" y="9712165"/>
            <a:ext cx="186551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FFFF"/>
                </a:solidFill>
                <a:latin typeface="Arial"/>
                <a:cs typeface="Arial"/>
              </a:rPr>
              <a:t>ALTUS | AD700 Series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8959969" y="1536849"/>
            <a:ext cx="7532746" cy="7532746"/>
            <a:chOff x="8959969" y="1536849"/>
            <a:chExt cx="7532746" cy="7532746"/>
          </a:xfrm>
        </p:grpSpPr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59969" y="1536849"/>
              <a:ext cx="7532746" cy="7532746"/>
            </a:xfrm>
            <a:prstGeom prst="rect">
              <a:avLst/>
            </a:prstGeom>
          </p:spPr>
        </p:pic>
        <p:sp>
          <p:nvSpPr>
            <p:cNvPr id="10" name="Retângulo de cantos arredondados 9"/>
            <p:cNvSpPr/>
            <p:nvPr/>
          </p:nvSpPr>
          <p:spPr>
            <a:xfrm rot="21361776">
              <a:off x="9941491" y="6158279"/>
              <a:ext cx="910810" cy="236046"/>
            </a:xfrm>
            <a:prstGeom prst="roundRect">
              <a:avLst>
                <a:gd name="adj" fmla="val 6262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scene3d>
              <a:camera prst="perspectiveHeroicExtreme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pic>
          <p:nvPicPr>
            <p:cNvPr id="2" name="Imagem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61776">
              <a:off x="10202575" y="6180925"/>
              <a:ext cx="388643" cy="190751"/>
            </a:xfrm>
            <a:prstGeom prst="rect">
              <a:avLst/>
            </a:prstGeom>
            <a:scene3d>
              <a:camera prst="perspectiveHeroicExtremeLeftFacing"/>
              <a:lightRig rig="threePt" dir="t"/>
            </a:scene3d>
          </p:spPr>
        </p:pic>
        <p:sp>
          <p:nvSpPr>
            <p:cNvPr id="12" name="Retângulo de cantos arredondados 11"/>
            <p:cNvSpPr/>
            <p:nvPr/>
          </p:nvSpPr>
          <p:spPr>
            <a:xfrm rot="21361776">
              <a:off x="11347851" y="5434356"/>
              <a:ext cx="927116" cy="240272"/>
            </a:xfrm>
            <a:prstGeom prst="roundRect">
              <a:avLst>
                <a:gd name="adj" fmla="val 6262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scene3d>
              <a:camera prst="perspectiveHeroicExtreme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pic>
          <p:nvPicPr>
            <p:cNvPr id="13" name="Imagem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61776">
              <a:off x="11608974" y="5458136"/>
              <a:ext cx="395601" cy="194166"/>
            </a:xfrm>
            <a:prstGeom prst="rect">
              <a:avLst/>
            </a:prstGeom>
            <a:scene3d>
              <a:camera prst="perspectiveHeroicExtremeLeftFacing"/>
              <a:lightRig rig="threePt" dir="t"/>
            </a:scene3d>
          </p:spPr>
        </p:pic>
        <p:sp>
          <p:nvSpPr>
            <p:cNvPr id="14" name="Retângulo de cantos arredondados 13"/>
            <p:cNvSpPr/>
            <p:nvPr/>
          </p:nvSpPr>
          <p:spPr>
            <a:xfrm rot="21272811">
              <a:off x="13003787" y="4482174"/>
              <a:ext cx="1116549" cy="289365"/>
            </a:xfrm>
            <a:prstGeom prst="roundRect">
              <a:avLst>
                <a:gd name="adj" fmla="val 6262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scene3d>
              <a:camera prst="perspectiveHeroicExtreme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pic>
          <p:nvPicPr>
            <p:cNvPr id="15" name="Imagem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72811">
              <a:off x="13323846" y="4508915"/>
              <a:ext cx="476432" cy="233839"/>
            </a:xfrm>
            <a:prstGeom prst="rect">
              <a:avLst/>
            </a:prstGeom>
            <a:scene3d>
              <a:camera prst="perspectiveHeroicExtremeLeftFacing"/>
              <a:lightRig rig="threePt" dir="t"/>
            </a:scene3d>
          </p:spPr>
        </p:pic>
      </p:grpSp>
    </p:spTree>
    <p:extLst>
      <p:ext uri="{BB962C8B-B14F-4D97-AF65-F5344CB8AC3E}">
        <p14:creationId xmlns:p14="http://schemas.microsoft.com/office/powerpoint/2010/main" val="2004098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20908" y="1348996"/>
            <a:ext cx="6156115" cy="625717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CARACTERÍSTICAS GERAIS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0908" y="2533824"/>
            <a:ext cx="7897561" cy="5199277"/>
          </a:xfrm>
          <a:prstGeom prst="rect">
            <a:avLst/>
          </a:prstGeom>
          <a:noFill/>
        </p:spPr>
        <p:txBody>
          <a:bodyPr wrap="square" lIns="162468" tIns="81233" rIns="162468" bIns="81233" rtlCol="0">
            <a:spAutoFit/>
          </a:bodyPr>
          <a:lstStyle/>
          <a:p>
            <a:pPr marL="0" lvl="1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</a:pP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Entradas: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2 x </a:t>
            </a:r>
            <a:r>
              <a:rPr lang="en-GB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Analógica</a:t>
            </a: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;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7 x </a:t>
            </a:r>
            <a:r>
              <a:rPr lang="en-GB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Digitais</a:t>
            </a: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.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en-GB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0" lvl="1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</a:pPr>
            <a:r>
              <a:rPr lang="en-GB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Saídas</a:t>
            </a: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: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2 x </a:t>
            </a:r>
            <a:r>
              <a:rPr lang="en-GB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Analógica</a:t>
            </a: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;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2 x </a:t>
            </a:r>
            <a:r>
              <a:rPr lang="en-GB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Relé</a:t>
            </a: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.</a:t>
            </a:r>
          </a:p>
          <a:p>
            <a:pPr marL="0" lvl="1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</a:pPr>
            <a:endParaRPr lang="en-GB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0" lvl="1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</a:pPr>
            <a:r>
              <a:rPr lang="en-GB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Proteção</a:t>
            </a: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: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Terminal para STO.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Conformal Coating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498743" y="9712166"/>
            <a:ext cx="2815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ALTUS | TÍTULO DA APRESENTAÇÃO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71B887-9318-6F4B-9F57-E4888EE4E113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2" name="TextBox 10"/>
          <p:cNvSpPr txBox="1"/>
          <p:nvPr/>
        </p:nvSpPr>
        <p:spPr>
          <a:xfrm>
            <a:off x="8027214" y="9712165"/>
            <a:ext cx="186551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FFFF"/>
                </a:solidFill>
                <a:latin typeface="Arial"/>
                <a:cs typeface="Arial"/>
              </a:rPr>
              <a:t>ALTUS | AD700 Series</a:t>
            </a:r>
          </a:p>
        </p:txBody>
      </p:sp>
      <p:grpSp>
        <p:nvGrpSpPr>
          <p:cNvPr id="11" name="Grupo 10"/>
          <p:cNvGrpSpPr/>
          <p:nvPr/>
        </p:nvGrpSpPr>
        <p:grpSpPr>
          <a:xfrm>
            <a:off x="8959969" y="1536849"/>
            <a:ext cx="7532746" cy="7532746"/>
            <a:chOff x="8959969" y="1536849"/>
            <a:chExt cx="7532746" cy="7532746"/>
          </a:xfrm>
        </p:grpSpPr>
        <p:pic>
          <p:nvPicPr>
            <p:cNvPr id="13" name="Imagem 1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59969" y="1536849"/>
              <a:ext cx="7532746" cy="7532746"/>
            </a:xfrm>
            <a:prstGeom prst="rect">
              <a:avLst/>
            </a:prstGeom>
          </p:spPr>
        </p:pic>
        <p:sp>
          <p:nvSpPr>
            <p:cNvPr id="14" name="Retângulo de cantos arredondados 13"/>
            <p:cNvSpPr/>
            <p:nvPr/>
          </p:nvSpPr>
          <p:spPr>
            <a:xfrm rot="21361776">
              <a:off x="9941491" y="6158279"/>
              <a:ext cx="910810" cy="236046"/>
            </a:xfrm>
            <a:prstGeom prst="roundRect">
              <a:avLst>
                <a:gd name="adj" fmla="val 6262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scene3d>
              <a:camera prst="perspectiveHeroicExtreme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pic>
          <p:nvPicPr>
            <p:cNvPr id="15" name="Imagem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61776">
              <a:off x="10202575" y="6180925"/>
              <a:ext cx="388643" cy="190751"/>
            </a:xfrm>
            <a:prstGeom prst="rect">
              <a:avLst/>
            </a:prstGeom>
            <a:scene3d>
              <a:camera prst="perspectiveHeroicExtremeLeftFacing"/>
              <a:lightRig rig="threePt" dir="t"/>
            </a:scene3d>
          </p:spPr>
        </p:pic>
        <p:sp>
          <p:nvSpPr>
            <p:cNvPr id="16" name="Retângulo de cantos arredondados 15"/>
            <p:cNvSpPr/>
            <p:nvPr/>
          </p:nvSpPr>
          <p:spPr>
            <a:xfrm rot="21361776">
              <a:off x="11347851" y="5434356"/>
              <a:ext cx="927116" cy="240272"/>
            </a:xfrm>
            <a:prstGeom prst="roundRect">
              <a:avLst>
                <a:gd name="adj" fmla="val 6262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scene3d>
              <a:camera prst="perspectiveHeroicExtreme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pic>
          <p:nvPicPr>
            <p:cNvPr id="17" name="Imagem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61776">
              <a:off x="11608974" y="5458136"/>
              <a:ext cx="395601" cy="194166"/>
            </a:xfrm>
            <a:prstGeom prst="rect">
              <a:avLst/>
            </a:prstGeom>
            <a:scene3d>
              <a:camera prst="perspectiveHeroicExtremeLeftFacing"/>
              <a:lightRig rig="threePt" dir="t"/>
            </a:scene3d>
          </p:spPr>
        </p:pic>
        <p:sp>
          <p:nvSpPr>
            <p:cNvPr id="18" name="Retângulo de cantos arredondados 17"/>
            <p:cNvSpPr/>
            <p:nvPr/>
          </p:nvSpPr>
          <p:spPr>
            <a:xfrm rot="21272811">
              <a:off x="13003787" y="4482174"/>
              <a:ext cx="1116549" cy="289365"/>
            </a:xfrm>
            <a:prstGeom prst="roundRect">
              <a:avLst>
                <a:gd name="adj" fmla="val 6262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scene3d>
              <a:camera prst="perspectiveHeroicExtreme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72811">
              <a:off x="13323846" y="4508915"/>
              <a:ext cx="476432" cy="233839"/>
            </a:xfrm>
            <a:prstGeom prst="rect">
              <a:avLst/>
            </a:prstGeom>
            <a:scene3d>
              <a:camera prst="perspectiveHeroicExtremeLeftFacing"/>
              <a:lightRig rig="threePt" dir="t"/>
            </a:scene3d>
          </p:spPr>
        </p:pic>
      </p:grpSp>
    </p:spTree>
    <p:extLst>
      <p:ext uri="{BB962C8B-B14F-4D97-AF65-F5344CB8AC3E}">
        <p14:creationId xmlns:p14="http://schemas.microsoft.com/office/powerpoint/2010/main" val="2340084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20908" y="1348996"/>
            <a:ext cx="6156115" cy="625717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CARACTERÍSTICAS GERAIS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0908" y="2485249"/>
            <a:ext cx="10518841" cy="4734535"/>
          </a:xfrm>
          <a:prstGeom prst="rect">
            <a:avLst/>
          </a:prstGeom>
          <a:noFill/>
        </p:spPr>
        <p:txBody>
          <a:bodyPr wrap="square" lIns="162468" tIns="81233" rIns="162468" bIns="81233" rtlCol="0">
            <a:spAutoFit/>
          </a:bodyPr>
          <a:lstStyle/>
          <a:p>
            <a:pPr marL="0" lvl="1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Resposta de torque: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&lt;5ms (Controle vetorial de malha aberta);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Torque </a:t>
            </a:r>
            <a:r>
              <a:rPr lang="pt-BR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boost</a:t>
            </a: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. Automático ou manual (0 ~ 200%);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pt-BR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0" lvl="1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Capacidade de sobrecarga: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150% da corrente máxima por 60s ou 180% por 5s;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pt-BR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0" lvl="1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Curva V/F: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3 modos: Linear, multiponto ou quadrática;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pt-BR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498743" y="9712166"/>
            <a:ext cx="2815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ALTUS | TÍTULO DA APRESENTAÇÃO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71B887-9318-6F4B-9F57-E4888EE4E113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3" name="TextBox 10"/>
          <p:cNvSpPr txBox="1"/>
          <p:nvPr/>
        </p:nvSpPr>
        <p:spPr>
          <a:xfrm>
            <a:off x="8027214" y="9712165"/>
            <a:ext cx="186551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FFFF"/>
                </a:solidFill>
                <a:latin typeface="Arial"/>
                <a:cs typeface="Arial"/>
              </a:rPr>
              <a:t>ALTUS | AD700 Series</a:t>
            </a:r>
          </a:p>
        </p:txBody>
      </p:sp>
      <p:grpSp>
        <p:nvGrpSpPr>
          <p:cNvPr id="2" name="Grupo 1"/>
          <p:cNvGrpSpPr/>
          <p:nvPr/>
        </p:nvGrpSpPr>
        <p:grpSpPr>
          <a:xfrm>
            <a:off x="9899603" y="182253"/>
            <a:ext cx="8255089" cy="9035809"/>
            <a:chOff x="9899603" y="182253"/>
            <a:chExt cx="8255089" cy="9035809"/>
          </a:xfrm>
        </p:grpSpPr>
        <p:grpSp>
          <p:nvGrpSpPr>
            <p:cNvPr id="18" name="Grupo 17"/>
            <p:cNvGrpSpPr/>
            <p:nvPr/>
          </p:nvGrpSpPr>
          <p:grpSpPr>
            <a:xfrm>
              <a:off x="9899603" y="182253"/>
              <a:ext cx="8255089" cy="9035809"/>
              <a:chOff x="9899603" y="182253"/>
              <a:chExt cx="8255089" cy="9035809"/>
            </a:xfrm>
          </p:grpSpPr>
          <p:pic>
            <p:nvPicPr>
              <p:cNvPr id="17" name="Imagem 1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40034" y="182253"/>
                <a:ext cx="8114658" cy="8114658"/>
              </a:xfrm>
              <a:prstGeom prst="rect">
                <a:avLst/>
              </a:prstGeom>
            </p:spPr>
          </p:pic>
          <p:pic>
            <p:nvPicPr>
              <p:cNvPr id="12" name="Imagem 11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99603" y="3358501"/>
                <a:ext cx="5345733" cy="5345733"/>
              </a:xfrm>
              <a:prstGeom prst="rect">
                <a:avLst/>
              </a:prstGeom>
            </p:spPr>
          </p:pic>
          <p:pic>
            <p:nvPicPr>
              <p:cNvPr id="14" name="Imagem 13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419361" y="6071227"/>
                <a:ext cx="2795142" cy="2795142"/>
              </a:xfrm>
              <a:prstGeom prst="rect">
                <a:avLst/>
              </a:prstGeom>
            </p:spPr>
          </p:pic>
          <p:pic>
            <p:nvPicPr>
              <p:cNvPr id="16" name="Imagem 15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577592" y="7375760"/>
                <a:ext cx="1842302" cy="1842302"/>
              </a:xfrm>
              <a:prstGeom prst="rect">
                <a:avLst/>
              </a:prstGeom>
            </p:spPr>
          </p:pic>
        </p:grpSp>
        <p:sp>
          <p:nvSpPr>
            <p:cNvPr id="15" name="Retângulo de cantos arredondados 14"/>
            <p:cNvSpPr/>
            <p:nvPr/>
          </p:nvSpPr>
          <p:spPr>
            <a:xfrm>
              <a:off x="14837185" y="1929608"/>
              <a:ext cx="446252" cy="126638"/>
            </a:xfrm>
            <a:prstGeom prst="roundRect">
              <a:avLst>
                <a:gd name="adj" fmla="val 6262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6865" y="1943734"/>
              <a:ext cx="208506" cy="102338"/>
            </a:xfrm>
            <a:prstGeom prst="rect">
              <a:avLst/>
            </a:prstGeom>
          </p:spPr>
        </p:pic>
        <p:sp>
          <p:nvSpPr>
            <p:cNvPr id="20" name="Retângulo de cantos arredondados 19"/>
            <p:cNvSpPr/>
            <p:nvPr/>
          </p:nvSpPr>
          <p:spPr>
            <a:xfrm>
              <a:off x="12925049" y="5039344"/>
              <a:ext cx="446252" cy="126638"/>
            </a:xfrm>
            <a:prstGeom prst="roundRect">
              <a:avLst>
                <a:gd name="adj" fmla="val 6262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44729" y="5053470"/>
              <a:ext cx="208506" cy="102338"/>
            </a:xfrm>
            <a:prstGeom prst="rect">
              <a:avLst/>
            </a:prstGeom>
          </p:spPr>
        </p:pic>
        <p:sp>
          <p:nvSpPr>
            <p:cNvPr id="22" name="Retângulo de cantos arredondados 21"/>
            <p:cNvSpPr/>
            <p:nvPr/>
          </p:nvSpPr>
          <p:spPr>
            <a:xfrm>
              <a:off x="13746316" y="7195484"/>
              <a:ext cx="446252" cy="126638"/>
            </a:xfrm>
            <a:prstGeom prst="roundRect">
              <a:avLst>
                <a:gd name="adj" fmla="val 6262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pic>
          <p:nvPicPr>
            <p:cNvPr id="23" name="Imagem 2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65996" y="7209610"/>
              <a:ext cx="208506" cy="102338"/>
            </a:xfrm>
            <a:prstGeom prst="rect">
              <a:avLst/>
            </a:prstGeom>
          </p:spPr>
        </p:pic>
        <p:sp>
          <p:nvSpPr>
            <p:cNvPr id="24" name="Retângulo de cantos arredondados 23"/>
            <p:cNvSpPr/>
            <p:nvPr/>
          </p:nvSpPr>
          <p:spPr>
            <a:xfrm>
              <a:off x="13275617" y="8399264"/>
              <a:ext cx="446252" cy="126638"/>
            </a:xfrm>
            <a:prstGeom prst="roundRect">
              <a:avLst>
                <a:gd name="adj" fmla="val 6262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pic>
          <p:nvPicPr>
            <p:cNvPr id="25" name="Imagem 2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95297" y="8413390"/>
              <a:ext cx="208506" cy="1023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498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20908" y="1348996"/>
            <a:ext cx="6156115" cy="625717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CARACTERÍSTICAS GERAIS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0909" y="2485249"/>
            <a:ext cx="9250292" cy="5100789"/>
          </a:xfrm>
          <a:prstGeom prst="rect">
            <a:avLst/>
          </a:prstGeom>
          <a:noFill/>
        </p:spPr>
        <p:txBody>
          <a:bodyPr wrap="square" lIns="162468" tIns="81233" rIns="162468" bIns="81233" rtlCol="0">
            <a:spAutoFit/>
          </a:bodyPr>
          <a:lstStyle/>
          <a:p>
            <a:pPr marL="0" lvl="1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Curva de aceleração e desaceleração: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Modo de aceleração ou desaceleração linear ou curva “S”;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Escala de tempo de 0 a 3000 s;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pt-BR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0" lvl="1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Padrões de conformidade: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Produto desenvolvido conforme padrões de segurança: </a:t>
            </a:r>
            <a:r>
              <a:rPr lang="pt-PT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EN 61800-5-1: 2007+A1: 2017+A11: 2021</a:t>
            </a: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;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Produto em conformidade com padrões EMC: </a:t>
            </a:r>
            <a:r>
              <a:rPr lang="pt-PT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IEC/EN 61800-3: 2023;</a:t>
            </a: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 </a:t>
            </a:r>
            <a:r>
              <a:rPr lang="pt-PT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IEC/EN 61800-3-11: 2019;</a:t>
            </a: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 </a:t>
            </a:r>
            <a:r>
              <a:rPr lang="pt-PT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EN 61800-3-12: 2011/A1:2024</a:t>
            </a:r>
            <a:endParaRPr lang="pt-BR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pt-BR" sz="2400" dirty="0">
              <a:latin typeface="Arial" charset="0"/>
              <a:ea typeface="ＭＳ Ｐゴシック" pitchFamily="34" charset="-128"/>
              <a:cs typeface="Arial" panose="020B0604020202020204" pitchFamily="34" charset="0"/>
            </a:endParaRP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pt-BR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498743" y="9712166"/>
            <a:ext cx="2815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ALTUS | TÍTULO DA APRESENTAÇÃO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71B887-9318-6F4B-9F57-E4888EE4E113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3" name="TextBox 10"/>
          <p:cNvSpPr txBox="1"/>
          <p:nvPr/>
        </p:nvSpPr>
        <p:spPr>
          <a:xfrm>
            <a:off x="8027214" y="9712165"/>
            <a:ext cx="186551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FFFF"/>
                </a:solidFill>
                <a:latin typeface="Arial"/>
                <a:cs typeface="Arial"/>
              </a:rPr>
              <a:t>ALTUS | AD700 Series</a:t>
            </a:r>
          </a:p>
        </p:txBody>
      </p:sp>
      <p:grpSp>
        <p:nvGrpSpPr>
          <p:cNvPr id="17" name="Grupo 16"/>
          <p:cNvGrpSpPr/>
          <p:nvPr/>
        </p:nvGrpSpPr>
        <p:grpSpPr>
          <a:xfrm>
            <a:off x="9899603" y="182253"/>
            <a:ext cx="8255089" cy="9035809"/>
            <a:chOff x="9899603" y="182253"/>
            <a:chExt cx="8255089" cy="9035809"/>
          </a:xfrm>
        </p:grpSpPr>
        <p:grpSp>
          <p:nvGrpSpPr>
            <p:cNvPr id="18" name="Grupo 17"/>
            <p:cNvGrpSpPr/>
            <p:nvPr/>
          </p:nvGrpSpPr>
          <p:grpSpPr>
            <a:xfrm>
              <a:off x="9899603" y="182253"/>
              <a:ext cx="8255089" cy="9035809"/>
              <a:chOff x="9899603" y="182253"/>
              <a:chExt cx="8255089" cy="9035809"/>
            </a:xfrm>
          </p:grpSpPr>
          <p:pic>
            <p:nvPicPr>
              <p:cNvPr id="27" name="Imagem 2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40034" y="182253"/>
                <a:ext cx="8114658" cy="8114658"/>
              </a:xfrm>
              <a:prstGeom prst="rect">
                <a:avLst/>
              </a:prstGeom>
            </p:spPr>
          </p:pic>
          <p:pic>
            <p:nvPicPr>
              <p:cNvPr id="28" name="Imagem 27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99603" y="3358501"/>
                <a:ext cx="5345733" cy="5345733"/>
              </a:xfrm>
              <a:prstGeom prst="rect">
                <a:avLst/>
              </a:prstGeom>
            </p:spPr>
          </p:pic>
          <p:pic>
            <p:nvPicPr>
              <p:cNvPr id="29" name="Imagem 28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419361" y="6071227"/>
                <a:ext cx="2795142" cy="2795142"/>
              </a:xfrm>
              <a:prstGeom prst="rect">
                <a:avLst/>
              </a:prstGeom>
            </p:spPr>
          </p:pic>
          <p:pic>
            <p:nvPicPr>
              <p:cNvPr id="30" name="Imagem 29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577592" y="7375760"/>
                <a:ext cx="1842302" cy="1842302"/>
              </a:xfrm>
              <a:prstGeom prst="rect">
                <a:avLst/>
              </a:prstGeom>
            </p:spPr>
          </p:pic>
        </p:grpSp>
        <p:sp>
          <p:nvSpPr>
            <p:cNvPr id="19" name="Retângulo de cantos arredondados 18"/>
            <p:cNvSpPr/>
            <p:nvPr/>
          </p:nvSpPr>
          <p:spPr>
            <a:xfrm>
              <a:off x="14837185" y="1929608"/>
              <a:ext cx="446252" cy="126638"/>
            </a:xfrm>
            <a:prstGeom prst="roundRect">
              <a:avLst>
                <a:gd name="adj" fmla="val 6262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6865" y="1943734"/>
              <a:ext cx="208506" cy="102338"/>
            </a:xfrm>
            <a:prstGeom prst="rect">
              <a:avLst/>
            </a:prstGeom>
          </p:spPr>
        </p:pic>
        <p:sp>
          <p:nvSpPr>
            <p:cNvPr id="21" name="Retângulo de cantos arredondados 20"/>
            <p:cNvSpPr/>
            <p:nvPr/>
          </p:nvSpPr>
          <p:spPr>
            <a:xfrm>
              <a:off x="12925049" y="5039344"/>
              <a:ext cx="446252" cy="126638"/>
            </a:xfrm>
            <a:prstGeom prst="roundRect">
              <a:avLst>
                <a:gd name="adj" fmla="val 6262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pic>
          <p:nvPicPr>
            <p:cNvPr id="22" name="Imagem 2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44729" y="5053470"/>
              <a:ext cx="208506" cy="102338"/>
            </a:xfrm>
            <a:prstGeom prst="rect">
              <a:avLst/>
            </a:prstGeom>
          </p:spPr>
        </p:pic>
        <p:sp>
          <p:nvSpPr>
            <p:cNvPr id="23" name="Retângulo de cantos arredondados 22"/>
            <p:cNvSpPr/>
            <p:nvPr/>
          </p:nvSpPr>
          <p:spPr>
            <a:xfrm>
              <a:off x="13746316" y="7195484"/>
              <a:ext cx="446252" cy="126638"/>
            </a:xfrm>
            <a:prstGeom prst="roundRect">
              <a:avLst>
                <a:gd name="adj" fmla="val 6262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pic>
          <p:nvPicPr>
            <p:cNvPr id="24" name="Imagem 2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65996" y="7209610"/>
              <a:ext cx="208506" cy="102338"/>
            </a:xfrm>
            <a:prstGeom prst="rect">
              <a:avLst/>
            </a:prstGeom>
          </p:spPr>
        </p:pic>
        <p:sp>
          <p:nvSpPr>
            <p:cNvPr id="25" name="Retângulo de cantos arredondados 24"/>
            <p:cNvSpPr/>
            <p:nvPr/>
          </p:nvSpPr>
          <p:spPr>
            <a:xfrm>
              <a:off x="13275617" y="8399264"/>
              <a:ext cx="446252" cy="126638"/>
            </a:xfrm>
            <a:prstGeom prst="roundRect">
              <a:avLst>
                <a:gd name="adj" fmla="val 6262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pic>
          <p:nvPicPr>
            <p:cNvPr id="26" name="Imagem 2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95297" y="8413390"/>
              <a:ext cx="208506" cy="1023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44155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/>
          <p:cNvGrpSpPr/>
          <p:nvPr/>
        </p:nvGrpSpPr>
        <p:grpSpPr>
          <a:xfrm>
            <a:off x="5084589" y="1827839"/>
            <a:ext cx="12052919" cy="6502734"/>
            <a:chOff x="5084589" y="1827839"/>
            <a:chExt cx="12052919" cy="6502734"/>
          </a:xfrm>
        </p:grpSpPr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4589" y="1827839"/>
              <a:ext cx="12052919" cy="6502734"/>
            </a:xfrm>
            <a:prstGeom prst="rect">
              <a:avLst/>
            </a:prstGeom>
          </p:spPr>
        </p:pic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04925" y="1974713"/>
              <a:ext cx="4999680" cy="4999680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1620908" y="1348996"/>
            <a:ext cx="5510297" cy="625717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ESQUEMA DE POTÊNCIA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498743" y="9712166"/>
            <a:ext cx="2815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ALTUS | TÍTULO DA APRESENTAÇÃO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71B887-9318-6F4B-9F57-E4888EE4E113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1" name="TextBox 10"/>
          <p:cNvSpPr txBox="1"/>
          <p:nvPr/>
        </p:nvSpPr>
        <p:spPr>
          <a:xfrm>
            <a:off x="8027214" y="9712165"/>
            <a:ext cx="186551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FFFF"/>
                </a:solidFill>
                <a:latin typeface="Arial"/>
                <a:cs typeface="Arial"/>
              </a:rPr>
              <a:t>ALTUS | AD700 Series</a:t>
            </a:r>
          </a:p>
        </p:txBody>
      </p:sp>
      <p:sp>
        <p:nvSpPr>
          <p:cNvPr id="2" name="Retângulo 1"/>
          <p:cNvSpPr/>
          <p:nvPr/>
        </p:nvSpPr>
        <p:spPr>
          <a:xfrm>
            <a:off x="1620908" y="2329423"/>
            <a:ext cx="511952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1" indent="-457200">
              <a:lnSpc>
                <a:spcPct val="15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+mj-lt"/>
              <a:buAutoNum type="arabicPeriod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Alimentação Trifásica Alternada;</a:t>
            </a:r>
          </a:p>
          <a:p>
            <a:pPr marL="457200" lvl="1" indent="-457200">
              <a:lnSpc>
                <a:spcPct val="15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+mj-lt"/>
              <a:buAutoNum type="arabicPeriod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Disjuntor	;</a:t>
            </a:r>
          </a:p>
          <a:p>
            <a:pPr marL="457200" lvl="1" indent="-457200">
              <a:lnSpc>
                <a:spcPct val="15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+mj-lt"/>
              <a:buAutoNum type="arabicPeriod"/>
            </a:pPr>
            <a:r>
              <a:rPr lang="pt-BR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Contator</a:t>
            </a: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 Eletromagnético;</a:t>
            </a:r>
          </a:p>
          <a:p>
            <a:pPr marL="457200" lvl="1" indent="-457200">
              <a:lnSpc>
                <a:spcPct val="15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+mj-lt"/>
              <a:buAutoNum type="arabicPeriod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Reator de Entrada Alternada;</a:t>
            </a:r>
          </a:p>
          <a:p>
            <a:pPr marL="457200" lvl="1" indent="-457200">
              <a:lnSpc>
                <a:spcPct val="15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+mj-lt"/>
              <a:buAutoNum type="arabicPeriod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Filtro EMC;</a:t>
            </a:r>
          </a:p>
          <a:p>
            <a:pPr marL="457200" lvl="1" indent="-457200">
              <a:lnSpc>
                <a:spcPct val="15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+mj-lt"/>
              <a:buAutoNum type="arabicPeriod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Resistor de Frenagem;</a:t>
            </a:r>
          </a:p>
          <a:p>
            <a:pPr marL="457200" lvl="1" indent="-457200">
              <a:lnSpc>
                <a:spcPct val="15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+mj-lt"/>
              <a:buAutoNum type="arabicPeriod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Aterramento do Inversor;</a:t>
            </a:r>
          </a:p>
          <a:p>
            <a:pPr marL="457200" lvl="1" indent="-457200">
              <a:lnSpc>
                <a:spcPct val="15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+mj-lt"/>
              <a:buAutoNum type="arabicPeriod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Reator de Saída;</a:t>
            </a:r>
          </a:p>
          <a:p>
            <a:pPr marL="457200" lvl="1" indent="-457200">
              <a:lnSpc>
                <a:spcPct val="15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+mj-lt"/>
              <a:buAutoNum type="arabicPeriod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Motor;</a:t>
            </a:r>
          </a:p>
          <a:p>
            <a:pPr marL="457200" lvl="1" indent="-457200">
              <a:lnSpc>
                <a:spcPct val="15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+mj-lt"/>
              <a:buAutoNum type="arabicPeriod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 Aterramento do Motor.</a:t>
            </a: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11443064" y="4762258"/>
            <a:ext cx="1137766" cy="319414"/>
          </a:xfrm>
          <a:prstGeom prst="roundRect">
            <a:avLst>
              <a:gd name="adj" fmla="val 9386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2500" y="4809349"/>
            <a:ext cx="458894" cy="22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072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853" y="1842013"/>
            <a:ext cx="7357607" cy="73576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20908" y="1348996"/>
            <a:ext cx="5523442" cy="625717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ESQUEMA DE COMANDO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498743" y="9712166"/>
            <a:ext cx="2815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ALTUS | TÍTULO DA APRESENTAÇÃO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71B887-9318-6F4B-9F57-E4888EE4E113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3" name="Retângulo 12"/>
          <p:cNvSpPr/>
          <p:nvPr/>
        </p:nvSpPr>
        <p:spPr bwMode="auto">
          <a:xfrm>
            <a:off x="3962400" y="6104975"/>
            <a:ext cx="2473234" cy="827048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3001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14" name="Conector reto 13"/>
          <p:cNvCxnSpPr>
            <a:endCxn id="13" idx="3"/>
          </p:cNvCxnSpPr>
          <p:nvPr/>
        </p:nvCxnSpPr>
        <p:spPr bwMode="auto">
          <a:xfrm flipH="1">
            <a:off x="6435634" y="3159276"/>
            <a:ext cx="1748478" cy="3359223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Conector reto 15"/>
          <p:cNvCxnSpPr/>
          <p:nvPr/>
        </p:nvCxnSpPr>
        <p:spPr bwMode="auto">
          <a:xfrm>
            <a:off x="8534095" y="3406926"/>
            <a:ext cx="0" cy="8636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CaixaDeTexto 18"/>
          <p:cNvSpPr txBox="1"/>
          <p:nvPr/>
        </p:nvSpPr>
        <p:spPr>
          <a:xfrm>
            <a:off x="7779416" y="4280051"/>
            <a:ext cx="2225990" cy="1015663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-342900" algn="ctr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pt-BR" sz="2100" b="1" dirty="0">
                <a:latin typeface="+mn-lt"/>
              </a:rPr>
              <a:t>Saída Relé</a:t>
            </a:r>
          </a:p>
          <a:p>
            <a:pPr indent="-342900" algn="ctr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pt-BR" sz="2100" b="1" dirty="0"/>
              <a:t>(2) </a:t>
            </a:r>
            <a:r>
              <a:rPr lang="pt-BR" sz="1800" dirty="0"/>
              <a:t>250Vca/3A ou 30Vcc/1A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10235161" y="4280051"/>
            <a:ext cx="3031067" cy="692497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-342900" algn="ctr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pt-BR" sz="2100" b="1" dirty="0">
                <a:latin typeface="+mn-lt"/>
              </a:rPr>
              <a:t>Entradas Digitais</a:t>
            </a:r>
          </a:p>
          <a:p>
            <a:pPr indent="-342900" algn="ctr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pt-BR" sz="1800" b="1" dirty="0"/>
              <a:t>(7)</a:t>
            </a:r>
            <a:r>
              <a:rPr lang="pt-BR" sz="1800" dirty="0"/>
              <a:t> </a:t>
            </a:r>
            <a:r>
              <a:rPr lang="pt-BR" sz="1800" dirty="0" err="1"/>
              <a:t>Multifunção</a:t>
            </a:r>
            <a:r>
              <a:rPr lang="pt-BR" sz="1800" dirty="0"/>
              <a:t>, HDI</a:t>
            </a:r>
          </a:p>
        </p:txBody>
      </p:sp>
      <p:cxnSp>
        <p:nvCxnSpPr>
          <p:cNvPr id="22" name="Conector reto 21"/>
          <p:cNvCxnSpPr/>
          <p:nvPr/>
        </p:nvCxnSpPr>
        <p:spPr bwMode="auto">
          <a:xfrm>
            <a:off x="10908262" y="3406926"/>
            <a:ext cx="0" cy="8636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" name="CaixaDeTexto 25"/>
          <p:cNvSpPr txBox="1"/>
          <p:nvPr/>
        </p:nvSpPr>
        <p:spPr>
          <a:xfrm>
            <a:off x="8334103" y="5758725"/>
            <a:ext cx="4080016" cy="692497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-342900" algn="ctr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pt-BR" sz="2100" b="1" dirty="0">
                <a:latin typeface="+mn-lt"/>
              </a:rPr>
              <a:t>Saída Digital</a:t>
            </a:r>
          </a:p>
          <a:p>
            <a:pPr indent="-342900" algn="ctr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pt-BR" sz="1800" dirty="0"/>
              <a:t>Coletor aberto. Até 50kHz.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8334103" y="6820386"/>
            <a:ext cx="4097180" cy="692497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-342900" algn="ctr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pt-BR" sz="2100" b="1" dirty="0">
                <a:latin typeface="+mn-lt"/>
              </a:rPr>
              <a:t>Entrada Analógica</a:t>
            </a:r>
          </a:p>
          <a:p>
            <a:pPr indent="-342900" algn="ctr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pt-BR" sz="1800" b="1" dirty="0"/>
              <a:t>(2)</a:t>
            </a:r>
            <a:r>
              <a:rPr lang="pt-BR" sz="1800" dirty="0"/>
              <a:t> 0~10V / 0~20mA (via parâmetros)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8334103" y="7836049"/>
            <a:ext cx="4060059" cy="692497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-342900" algn="ctr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pt-BR" sz="2100" b="1" dirty="0">
                <a:latin typeface="+mn-lt"/>
              </a:rPr>
              <a:t>Saída Analógica</a:t>
            </a:r>
          </a:p>
          <a:p>
            <a:pPr indent="-342900" algn="ctr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pt-BR" sz="1800" b="1" dirty="0"/>
              <a:t>(2) </a:t>
            </a:r>
            <a:r>
              <a:rPr lang="pt-BR" sz="1800" dirty="0"/>
              <a:t>0~10V / 0~20mA  (via parâmetros)</a:t>
            </a:r>
          </a:p>
        </p:txBody>
      </p:sp>
      <p:cxnSp>
        <p:nvCxnSpPr>
          <p:cNvPr id="31" name="Conector reto 30"/>
          <p:cNvCxnSpPr/>
          <p:nvPr/>
        </p:nvCxnSpPr>
        <p:spPr bwMode="auto">
          <a:xfrm>
            <a:off x="12635462" y="3416451"/>
            <a:ext cx="0" cy="67417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Conector reto 31"/>
          <p:cNvCxnSpPr>
            <a:endCxn id="26" idx="3"/>
          </p:cNvCxnSpPr>
          <p:nvPr/>
        </p:nvCxnSpPr>
        <p:spPr bwMode="auto">
          <a:xfrm flipH="1">
            <a:off x="12414119" y="6104974"/>
            <a:ext cx="115087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Conector reto 32"/>
          <p:cNvCxnSpPr/>
          <p:nvPr/>
        </p:nvCxnSpPr>
        <p:spPr bwMode="auto">
          <a:xfrm>
            <a:off x="13963520" y="3416451"/>
            <a:ext cx="57604" cy="37501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Conector reto 33"/>
          <p:cNvCxnSpPr/>
          <p:nvPr/>
        </p:nvCxnSpPr>
        <p:spPr bwMode="auto">
          <a:xfrm>
            <a:off x="14406205" y="3416451"/>
            <a:ext cx="0" cy="478375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Conector reto 34"/>
          <p:cNvCxnSpPr>
            <a:stCxn id="27" idx="3"/>
          </p:cNvCxnSpPr>
          <p:nvPr/>
        </p:nvCxnSpPr>
        <p:spPr bwMode="auto">
          <a:xfrm flipV="1">
            <a:off x="12431283" y="7166633"/>
            <a:ext cx="1589841" cy="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Conector reto 35"/>
          <p:cNvCxnSpPr>
            <a:stCxn id="28" idx="3"/>
          </p:cNvCxnSpPr>
          <p:nvPr/>
        </p:nvCxnSpPr>
        <p:spPr bwMode="auto">
          <a:xfrm>
            <a:off x="12394162" y="8182298"/>
            <a:ext cx="2012043" cy="1790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Conector reto 37"/>
          <p:cNvCxnSpPr/>
          <p:nvPr/>
        </p:nvCxnSpPr>
        <p:spPr bwMode="auto">
          <a:xfrm flipH="1">
            <a:off x="4418805" y="8200204"/>
            <a:ext cx="218280" cy="39233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CaixaDeTexto 38"/>
          <p:cNvSpPr txBox="1"/>
          <p:nvPr/>
        </p:nvSpPr>
        <p:spPr>
          <a:xfrm>
            <a:off x="1101009" y="8592534"/>
            <a:ext cx="3960442" cy="1015663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-342900" algn="ctr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pt-BR" sz="2100" b="1" dirty="0">
                <a:latin typeface="+mn-lt"/>
              </a:rPr>
              <a:t>Terminal de conexão do </a:t>
            </a:r>
            <a:r>
              <a:rPr lang="pt-BR" sz="2100" b="1" dirty="0" err="1">
                <a:latin typeface="+mn-lt"/>
              </a:rPr>
              <a:t>Braking</a:t>
            </a:r>
            <a:r>
              <a:rPr lang="pt-BR" sz="2100" b="1" dirty="0">
                <a:latin typeface="+mn-lt"/>
              </a:rPr>
              <a:t> Resistor</a:t>
            </a:r>
          </a:p>
          <a:p>
            <a:pPr algn="ctr">
              <a:buClr>
                <a:srgbClr val="92D050"/>
              </a:buClr>
            </a:pPr>
            <a:r>
              <a:rPr lang="pt-BR" sz="1800" dirty="0"/>
              <a:t>(Opcional externo)</a:t>
            </a:r>
          </a:p>
        </p:txBody>
      </p:sp>
      <p:pic>
        <p:nvPicPr>
          <p:cNvPr id="40" name="Imagem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557" y="8131683"/>
            <a:ext cx="1000265" cy="428685"/>
          </a:xfrm>
          <a:prstGeom prst="rect">
            <a:avLst/>
          </a:prstGeom>
        </p:spPr>
      </p:pic>
      <p:cxnSp>
        <p:nvCxnSpPr>
          <p:cNvPr id="41" name="Conector reto 40"/>
          <p:cNvCxnSpPr/>
          <p:nvPr/>
        </p:nvCxnSpPr>
        <p:spPr bwMode="auto">
          <a:xfrm flipH="1">
            <a:off x="12626997" y="4082158"/>
            <a:ext cx="9380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Conector reto 41"/>
          <p:cNvCxnSpPr/>
          <p:nvPr/>
        </p:nvCxnSpPr>
        <p:spPr bwMode="auto">
          <a:xfrm>
            <a:off x="13539064" y="4082158"/>
            <a:ext cx="25933" cy="201506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TextBox 10"/>
          <p:cNvSpPr txBox="1"/>
          <p:nvPr/>
        </p:nvSpPr>
        <p:spPr>
          <a:xfrm>
            <a:off x="8027214" y="9712165"/>
            <a:ext cx="186551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FFFF"/>
                </a:solidFill>
                <a:latin typeface="Arial"/>
                <a:cs typeface="Arial"/>
              </a:rPr>
              <a:t>ALTUS | AD700 Series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9415" y="1985868"/>
            <a:ext cx="7127325" cy="1618976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cxnSp>
        <p:nvCxnSpPr>
          <p:cNvPr id="44" name="Conector reto 43"/>
          <p:cNvCxnSpPr>
            <a:stCxn id="13" idx="1"/>
            <a:endCxn id="45" idx="3"/>
          </p:cNvCxnSpPr>
          <p:nvPr/>
        </p:nvCxnSpPr>
        <p:spPr bwMode="auto">
          <a:xfrm flipH="1" flipV="1">
            <a:off x="3277890" y="6226594"/>
            <a:ext cx="684510" cy="291905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CaixaDeTexto 44"/>
          <p:cNvSpPr txBox="1"/>
          <p:nvPr/>
        </p:nvSpPr>
        <p:spPr>
          <a:xfrm>
            <a:off x="2002972" y="6018845"/>
            <a:ext cx="1274918" cy="415498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-342900" algn="ctr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pt-BR" sz="2100" b="1" dirty="0"/>
              <a:t>STO</a:t>
            </a:r>
            <a:endParaRPr lang="pt-BR" sz="21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80394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20908" y="1348996"/>
            <a:ext cx="5628278" cy="625717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OTIMIZAÇÃO DE ESPAÇO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498743" y="9712166"/>
            <a:ext cx="2815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ALTUS | TÍTULO DA APRESENTAÇÃO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71B887-9318-6F4B-9F57-E4888EE4E113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26" name="TextBox 10"/>
          <p:cNvSpPr txBox="1"/>
          <p:nvPr/>
        </p:nvSpPr>
        <p:spPr>
          <a:xfrm>
            <a:off x="8027214" y="9712165"/>
            <a:ext cx="186551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FFFF"/>
                </a:solidFill>
                <a:latin typeface="Arial"/>
                <a:cs typeface="Arial"/>
              </a:rPr>
              <a:t>ALTUS | AD700 Series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1760" y="4336240"/>
            <a:ext cx="8468108" cy="2473735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3907" y="6818683"/>
            <a:ext cx="10743814" cy="2507953"/>
          </a:xfrm>
          <a:prstGeom prst="rect">
            <a:avLst/>
          </a:prstGeom>
        </p:spPr>
      </p:pic>
      <p:sp>
        <p:nvSpPr>
          <p:cNvPr id="28" name="TextBox 4"/>
          <p:cNvSpPr txBox="1"/>
          <p:nvPr/>
        </p:nvSpPr>
        <p:spPr>
          <a:xfrm>
            <a:off x="1620908" y="2485249"/>
            <a:ext cx="15569812" cy="2333877"/>
          </a:xfrm>
          <a:prstGeom prst="rect">
            <a:avLst/>
          </a:prstGeom>
          <a:noFill/>
        </p:spPr>
        <p:txBody>
          <a:bodyPr wrap="square" lIns="162468" tIns="81233" rIns="162468" bIns="81233" rtlCol="0">
            <a:spAutoFit/>
          </a:bodyPr>
          <a:lstStyle/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Cópia de Parâmetros via </a:t>
            </a:r>
            <a:r>
              <a:rPr lang="pt-BR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Keypads</a:t>
            </a: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;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pt-BR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Os arquivos de parâmetros podem ser copiados para o PC e enviados remotamente para outros locais de depuração, o que facilita o gerenciamento e a depuração remotos. </a:t>
            </a:r>
          </a:p>
          <a:p>
            <a:pPr marL="0" lvl="1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</a:pPr>
            <a:endParaRPr lang="en-GB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32" name="Elipse 31"/>
          <p:cNvSpPr/>
          <p:nvPr/>
        </p:nvSpPr>
        <p:spPr>
          <a:xfrm>
            <a:off x="4150659" y="9070758"/>
            <a:ext cx="2432389" cy="26458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1016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a:endParaRPr>
          </a:p>
        </p:txBody>
      </p:sp>
      <p:sp>
        <p:nvSpPr>
          <p:cNvPr id="33" name="Elipse 32"/>
          <p:cNvSpPr/>
          <p:nvPr/>
        </p:nvSpPr>
        <p:spPr>
          <a:xfrm>
            <a:off x="12120283" y="8806172"/>
            <a:ext cx="2432389" cy="26458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1016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727223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1912" y="1348996"/>
            <a:ext cx="10307488" cy="74400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20908" y="1348996"/>
            <a:ext cx="3620677" cy="625717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PERFORMANCE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498743" y="9712166"/>
            <a:ext cx="2815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ALTUS | TÍTULO DA APRESENTAÇÃO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71B887-9318-6F4B-9F57-E4888EE4E113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25" name="TextBox 4"/>
          <p:cNvSpPr txBox="1"/>
          <p:nvPr/>
        </p:nvSpPr>
        <p:spPr>
          <a:xfrm>
            <a:off x="1620909" y="2485249"/>
            <a:ext cx="6512898" cy="5628369"/>
          </a:xfrm>
          <a:prstGeom prst="rect">
            <a:avLst/>
          </a:prstGeom>
          <a:noFill/>
        </p:spPr>
        <p:txBody>
          <a:bodyPr wrap="square" lIns="162468" tIns="81233" rIns="162468" bIns="81233" rtlCol="0">
            <a:spAutoFit/>
          </a:bodyPr>
          <a:lstStyle/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Multi-Speed com16 </a:t>
            </a:r>
            <a:r>
              <a:rPr lang="en-US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operações</a:t>
            </a:r>
            <a:endParaRPr lang="en-US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0" lvl="1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</a:pPr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 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Função</a:t>
            </a:r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 Sleep Wake-up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en-US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PID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en-US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Fire mode 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en-US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Controle de Tensão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pt-BR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Parâmetros para aplicações de Frenagem 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pt-BR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26" name="TextBox 10"/>
          <p:cNvSpPr txBox="1"/>
          <p:nvPr/>
        </p:nvSpPr>
        <p:spPr>
          <a:xfrm>
            <a:off x="8027214" y="9712165"/>
            <a:ext cx="186551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FFFF"/>
                </a:solidFill>
                <a:latin typeface="Arial"/>
                <a:cs typeface="Arial"/>
              </a:rPr>
              <a:t>ALTUS | AD700 Series</a:t>
            </a:r>
          </a:p>
        </p:txBody>
      </p:sp>
    </p:spTree>
    <p:extLst>
      <p:ext uri="{BB962C8B-B14F-4D97-AF65-F5344CB8AC3E}">
        <p14:creationId xmlns:p14="http://schemas.microsoft.com/office/powerpoint/2010/main" val="3523751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20908" y="1348996"/>
            <a:ext cx="4135242" cy="625717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MODULARIZAÇÃO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498743" y="9712166"/>
            <a:ext cx="2815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ALTUS | TÍTULO DA APRESENTAÇÃO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71B887-9318-6F4B-9F57-E4888EE4E113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9" name="TextBox 10"/>
          <p:cNvSpPr txBox="1"/>
          <p:nvPr/>
        </p:nvSpPr>
        <p:spPr>
          <a:xfrm>
            <a:off x="8027214" y="9712165"/>
            <a:ext cx="186551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FFFF"/>
                </a:solidFill>
                <a:latin typeface="Arial"/>
                <a:cs typeface="Arial"/>
              </a:rPr>
              <a:t>ALTUS | AD700 Series</a:t>
            </a:r>
          </a:p>
        </p:txBody>
      </p:sp>
      <p:grpSp>
        <p:nvGrpSpPr>
          <p:cNvPr id="14" name="Grupo 13"/>
          <p:cNvGrpSpPr/>
          <p:nvPr/>
        </p:nvGrpSpPr>
        <p:grpSpPr>
          <a:xfrm>
            <a:off x="822006" y="2345476"/>
            <a:ext cx="7205208" cy="4714853"/>
            <a:chOff x="1307180" y="3260134"/>
            <a:chExt cx="7205208" cy="4714853"/>
          </a:xfrm>
        </p:grpSpPr>
        <p:grpSp>
          <p:nvGrpSpPr>
            <p:cNvPr id="13" name="Grupo 12"/>
            <p:cNvGrpSpPr/>
            <p:nvPr/>
          </p:nvGrpSpPr>
          <p:grpSpPr>
            <a:xfrm>
              <a:off x="1307180" y="3928372"/>
              <a:ext cx="7205208" cy="4046615"/>
              <a:chOff x="281300" y="3056708"/>
              <a:chExt cx="5667466" cy="318298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1300" y="3056708"/>
                <a:ext cx="3182983" cy="3182983"/>
              </a:xfrm>
              <a:prstGeom prst="rect">
                <a:avLst/>
              </a:prstGeom>
            </p:spPr>
          </p:pic>
          <p:pic>
            <p:nvPicPr>
              <p:cNvPr id="10" name="Imagem 9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65783" y="3056708"/>
                <a:ext cx="3182983" cy="3182983"/>
              </a:xfrm>
              <a:prstGeom prst="rect">
                <a:avLst/>
              </a:prstGeom>
            </p:spPr>
          </p:pic>
          <p:pic>
            <p:nvPicPr>
              <p:cNvPr id="6" name="Imagem 5"/>
              <p:cNvPicPr>
                <a:picLocks noChangeAspect="1"/>
              </p:cNvPicPr>
              <p:nvPr/>
            </p:nvPicPr>
            <p:blipFill rotWithShape="1">
              <a:blip r:embed="rId3"/>
              <a:srcRect b="2984"/>
              <a:stretch/>
            </p:blipFill>
            <p:spPr>
              <a:xfrm>
                <a:off x="4915533" y="3411186"/>
                <a:ext cx="284233" cy="1471965"/>
              </a:xfrm>
              <a:prstGeom prst="rect">
                <a:avLst/>
              </a:prstGeom>
              <a:ln w="38100">
                <a:solidFill>
                  <a:srgbClr val="FF0000"/>
                </a:solidFill>
                <a:prstDash val="sysDash"/>
              </a:ln>
            </p:spPr>
          </p:pic>
          <p:pic>
            <p:nvPicPr>
              <p:cNvPr id="11" name="Imagem 10"/>
              <p:cNvPicPr>
                <a:picLocks noChangeAspect="1"/>
              </p:cNvPicPr>
              <p:nvPr/>
            </p:nvPicPr>
            <p:blipFill rotWithShape="1">
              <a:blip r:embed="rId3"/>
              <a:srcRect b="2984"/>
              <a:stretch/>
            </p:blipFill>
            <p:spPr>
              <a:xfrm>
                <a:off x="2981683" y="3411186"/>
                <a:ext cx="284233" cy="1471965"/>
              </a:xfrm>
              <a:prstGeom prst="rect">
                <a:avLst/>
              </a:prstGeom>
              <a:ln w="38100">
                <a:solidFill>
                  <a:srgbClr val="FF0000"/>
                </a:solidFill>
                <a:prstDash val="sysDash"/>
              </a:ln>
            </p:spPr>
          </p:pic>
          <p:sp>
            <p:nvSpPr>
              <p:cNvPr id="4" name="Seta entalhada para a direita 3"/>
              <p:cNvSpPr/>
              <p:nvPr/>
            </p:nvSpPr>
            <p:spPr>
              <a:xfrm>
                <a:off x="3438062" y="4067793"/>
                <a:ext cx="278579" cy="158750"/>
              </a:xfrm>
              <a:prstGeom prst="notchedRight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2" name="Mais 11"/>
              <p:cNvSpPr/>
              <p:nvPr/>
            </p:nvSpPr>
            <p:spPr>
              <a:xfrm>
                <a:off x="2525220" y="4006390"/>
                <a:ext cx="281555" cy="281555"/>
              </a:xfrm>
              <a:prstGeom prst="mathPlus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7" name="Retângulo 6"/>
            <p:cNvSpPr/>
            <p:nvPr/>
          </p:nvSpPr>
          <p:spPr>
            <a:xfrm>
              <a:off x="2904894" y="3260134"/>
              <a:ext cx="4032068" cy="418012"/>
            </a:xfrm>
            <a:prstGeom prst="rect">
              <a:avLst/>
            </a:prstGeom>
            <a:solidFill>
              <a:srgbClr val="3366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400" dirty="0">
                  <a:latin typeface="Arial Black" panose="020B0A04020102020204" pitchFamily="34" charset="0"/>
                </a:rPr>
                <a:t>0.4 ~ 22kW</a:t>
              </a:r>
            </a:p>
          </p:txBody>
        </p:sp>
      </p:grpSp>
      <p:grpSp>
        <p:nvGrpSpPr>
          <p:cNvPr id="16" name="Grupo 15"/>
          <p:cNvGrpSpPr/>
          <p:nvPr/>
        </p:nvGrpSpPr>
        <p:grpSpPr>
          <a:xfrm>
            <a:off x="9279837" y="2345476"/>
            <a:ext cx="7472309" cy="6525800"/>
            <a:chOff x="9279837" y="2345476"/>
            <a:chExt cx="7472309" cy="6525800"/>
          </a:xfrm>
        </p:grpSpPr>
        <p:grpSp>
          <p:nvGrpSpPr>
            <p:cNvPr id="20" name="Grupo 19"/>
            <p:cNvGrpSpPr/>
            <p:nvPr/>
          </p:nvGrpSpPr>
          <p:grpSpPr>
            <a:xfrm>
              <a:off x="9279837" y="3032081"/>
              <a:ext cx="7472309" cy="5839195"/>
              <a:chOff x="1509775" y="6681133"/>
              <a:chExt cx="4314438" cy="3371494"/>
            </a:xfrm>
          </p:grpSpPr>
          <p:pic>
            <p:nvPicPr>
              <p:cNvPr id="15" name="Imagem 14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029"/>
              <a:stretch/>
            </p:blipFill>
            <p:spPr>
              <a:xfrm>
                <a:off x="1509775" y="6681133"/>
                <a:ext cx="2460223" cy="3371494"/>
              </a:xfrm>
              <a:prstGeom prst="rect">
                <a:avLst/>
              </a:prstGeom>
            </p:spPr>
          </p:pic>
          <p:pic>
            <p:nvPicPr>
              <p:cNvPr id="17" name="Imagem 16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53993" y="7027715"/>
                <a:ext cx="503753" cy="649154"/>
              </a:xfrm>
              <a:prstGeom prst="rect">
                <a:avLst/>
              </a:prstGeom>
              <a:ln w="38100">
                <a:solidFill>
                  <a:srgbClr val="FF0000"/>
                </a:solidFill>
                <a:prstDash val="sysDash"/>
              </a:ln>
            </p:spPr>
          </p:pic>
          <p:sp>
            <p:nvSpPr>
              <p:cNvPr id="19" name="Mais 18"/>
              <p:cNvSpPr/>
              <p:nvPr/>
            </p:nvSpPr>
            <p:spPr>
              <a:xfrm>
                <a:off x="3045863" y="7204867"/>
                <a:ext cx="281555" cy="281555"/>
              </a:xfrm>
              <a:prstGeom prst="mathPlus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18" name="Imagem 17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261" b="28576"/>
              <a:stretch/>
            </p:blipFill>
            <p:spPr>
              <a:xfrm>
                <a:off x="4447099" y="6871731"/>
                <a:ext cx="1377114" cy="2994323"/>
              </a:xfrm>
              <a:prstGeom prst="rect">
                <a:avLst/>
              </a:prstGeom>
            </p:spPr>
          </p:pic>
          <p:sp>
            <p:nvSpPr>
              <p:cNvPr id="21" name="Seta entalhada para a direita 20"/>
              <p:cNvSpPr/>
              <p:nvPr/>
            </p:nvSpPr>
            <p:spPr>
              <a:xfrm>
                <a:off x="4079067" y="7272917"/>
                <a:ext cx="278579" cy="158750"/>
              </a:xfrm>
              <a:prstGeom prst="notchedRight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22" name="Imagem 2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76604" y="7021104"/>
                <a:ext cx="503753" cy="649154"/>
              </a:xfrm>
              <a:prstGeom prst="rect">
                <a:avLst/>
              </a:prstGeom>
              <a:ln w="38100">
                <a:solidFill>
                  <a:srgbClr val="FF0000"/>
                </a:solidFill>
                <a:prstDash val="sysDash"/>
              </a:ln>
            </p:spPr>
          </p:pic>
        </p:grpSp>
        <p:sp>
          <p:nvSpPr>
            <p:cNvPr id="23" name="Retângulo 22"/>
            <p:cNvSpPr/>
            <p:nvPr/>
          </p:nvSpPr>
          <p:spPr>
            <a:xfrm>
              <a:off x="10999958" y="2345476"/>
              <a:ext cx="4032068" cy="418012"/>
            </a:xfrm>
            <a:prstGeom prst="rect">
              <a:avLst/>
            </a:prstGeom>
            <a:solidFill>
              <a:srgbClr val="3366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400" dirty="0">
                  <a:latin typeface="Arial Black" panose="020B0A04020102020204" pitchFamily="34" charset="0"/>
                </a:rPr>
                <a:t>30 ~ 1000kW</a:t>
              </a:r>
            </a:p>
          </p:txBody>
        </p:sp>
      </p:grpSp>
      <p:sp>
        <p:nvSpPr>
          <p:cNvPr id="25" name="Retângulo de cantos arredondados 24"/>
          <p:cNvSpPr/>
          <p:nvPr/>
        </p:nvSpPr>
        <p:spPr>
          <a:xfrm>
            <a:off x="5756150" y="4883150"/>
            <a:ext cx="739623" cy="211365"/>
          </a:xfrm>
          <a:prstGeom prst="roundRect">
            <a:avLst>
              <a:gd name="adj" fmla="val 6262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pic>
        <p:nvPicPr>
          <p:cNvPr id="26" name="Imagem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11" y="4899332"/>
            <a:ext cx="364699" cy="178999"/>
          </a:xfrm>
          <a:prstGeom prst="rect">
            <a:avLst/>
          </a:prstGeom>
        </p:spPr>
      </p:pic>
      <p:sp>
        <p:nvSpPr>
          <p:cNvPr id="27" name="Retângulo de cantos arredondados 26"/>
          <p:cNvSpPr/>
          <p:nvPr/>
        </p:nvSpPr>
        <p:spPr>
          <a:xfrm>
            <a:off x="2592947" y="4883150"/>
            <a:ext cx="739623" cy="211365"/>
          </a:xfrm>
          <a:prstGeom prst="roundRect">
            <a:avLst>
              <a:gd name="adj" fmla="val 6262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pic>
        <p:nvPicPr>
          <p:cNvPr id="28" name="Imagem 2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408" y="4899332"/>
            <a:ext cx="364699" cy="178999"/>
          </a:xfrm>
          <a:prstGeom prst="rect">
            <a:avLst/>
          </a:prstGeom>
        </p:spPr>
      </p:pic>
      <p:sp>
        <p:nvSpPr>
          <p:cNvPr id="29" name="Retângulo de cantos arredondados 28"/>
          <p:cNvSpPr/>
          <p:nvPr/>
        </p:nvSpPr>
        <p:spPr>
          <a:xfrm>
            <a:off x="11157641" y="4291611"/>
            <a:ext cx="310459" cy="89890"/>
          </a:xfrm>
          <a:prstGeom prst="roundRect">
            <a:avLst>
              <a:gd name="adj" fmla="val 6262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pic>
        <p:nvPicPr>
          <p:cNvPr id="30" name="Imagem 2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7609" y="4299135"/>
            <a:ext cx="146856" cy="72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627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12" y="1779784"/>
            <a:ext cx="17859714" cy="74648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20908" y="1348996"/>
            <a:ext cx="3622281" cy="625717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COMUNICAÇÃO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498743" y="9712166"/>
            <a:ext cx="2815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ALTUS | TÍTULO DA APRESENTAÇÃO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71B887-9318-6F4B-9F57-E4888EE4E113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26" name="TextBox 10"/>
          <p:cNvSpPr txBox="1"/>
          <p:nvPr/>
        </p:nvSpPr>
        <p:spPr>
          <a:xfrm>
            <a:off x="8027214" y="9712165"/>
            <a:ext cx="186551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FFFF"/>
                </a:solidFill>
                <a:latin typeface="Arial"/>
                <a:cs typeface="Arial"/>
              </a:rPr>
              <a:t>ALTUS | AD700 Series</a:t>
            </a:r>
          </a:p>
        </p:txBody>
      </p:sp>
    </p:spTree>
    <p:extLst>
      <p:ext uri="{BB962C8B-B14F-4D97-AF65-F5344CB8AC3E}">
        <p14:creationId xmlns:p14="http://schemas.microsoft.com/office/powerpoint/2010/main" val="947613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3498743" y="9712166"/>
            <a:ext cx="2815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ALTUS | TÍTULO DA APRESENTAÇÃO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71B887-9318-6F4B-9F57-E4888EE4E113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26" name="TextBox 10"/>
          <p:cNvSpPr txBox="1"/>
          <p:nvPr/>
        </p:nvSpPr>
        <p:spPr>
          <a:xfrm>
            <a:off x="8027214" y="9712165"/>
            <a:ext cx="186551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FFFF"/>
                </a:solidFill>
                <a:latin typeface="Arial"/>
                <a:cs typeface="Arial"/>
              </a:rPr>
              <a:t>ALTUS | AD700 Series</a:t>
            </a:r>
          </a:p>
        </p:txBody>
      </p:sp>
      <p:grpSp>
        <p:nvGrpSpPr>
          <p:cNvPr id="24" name="Grupo 23"/>
          <p:cNvGrpSpPr/>
          <p:nvPr/>
        </p:nvGrpSpPr>
        <p:grpSpPr>
          <a:xfrm>
            <a:off x="7719072" y="1974713"/>
            <a:ext cx="9398344" cy="5190309"/>
            <a:chOff x="5321588" y="1113027"/>
            <a:chExt cx="12737812" cy="7034556"/>
          </a:xfrm>
        </p:grpSpPr>
        <p:pic>
          <p:nvPicPr>
            <p:cNvPr id="25" name="Imagem 2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47052" y="1113027"/>
              <a:ext cx="6312348" cy="3600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9" name="Imagem 2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9263" y="2830305"/>
              <a:ext cx="6319784" cy="3600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31" name="Imagem 3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21588" y="4547583"/>
              <a:ext cx="6329670" cy="3600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32" name="TextBox 2"/>
          <p:cNvSpPr txBox="1"/>
          <p:nvPr/>
        </p:nvSpPr>
        <p:spPr>
          <a:xfrm>
            <a:off x="1620908" y="1348996"/>
            <a:ext cx="2721393" cy="625717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SOFTWARE</a:t>
            </a:r>
          </a:p>
        </p:txBody>
      </p:sp>
      <p:sp>
        <p:nvSpPr>
          <p:cNvPr id="33" name="TextBox 4"/>
          <p:cNvSpPr txBox="1"/>
          <p:nvPr/>
        </p:nvSpPr>
        <p:spPr>
          <a:xfrm>
            <a:off x="1620909" y="2485249"/>
            <a:ext cx="7078954" cy="4968445"/>
          </a:xfrm>
          <a:prstGeom prst="rect">
            <a:avLst/>
          </a:prstGeom>
          <a:noFill/>
        </p:spPr>
        <p:txBody>
          <a:bodyPr wrap="square" lIns="162468" tIns="81233" rIns="162468" bIns="81233" rtlCol="0">
            <a:spAutoFit/>
          </a:bodyPr>
          <a:lstStyle/>
          <a:p>
            <a:pPr marL="0" lvl="1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</a:pPr>
            <a:r>
              <a:rPr lang="x-none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O software </a:t>
            </a: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permite gerenciar os parâmetros do inversor, salvá-los no computador do usuário, além de monitorar e controlar o inversor.</a:t>
            </a:r>
          </a:p>
          <a:p>
            <a:pPr marL="0" lvl="1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</a:pPr>
            <a:endParaRPr lang="pt-BR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0" lvl="1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 Dentre suas aplicações mais típicas estão: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Monitorar parâmetros;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Analisar os dados em tempo real;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Descarregar e carregar parâmetros;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Controlar e programar os equipamentos remotamente;</a:t>
            </a:r>
          </a:p>
          <a:p>
            <a:pPr marL="0" lvl="1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</a:pPr>
            <a:endParaRPr lang="en-GB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77722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326" y="1939147"/>
            <a:ext cx="6019647" cy="601964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20908" y="1348996"/>
            <a:ext cx="4066312" cy="625717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ESPECIFICAÇÕES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498743" y="9712166"/>
            <a:ext cx="2815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ALTUS | TÍTULO DA APRESENTAÇÃO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71B887-9318-6F4B-9F57-E4888EE4E113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5" name="Elipse 14"/>
          <p:cNvSpPr/>
          <p:nvPr/>
        </p:nvSpPr>
        <p:spPr bwMode="auto">
          <a:xfrm>
            <a:off x="12815979" y="2723333"/>
            <a:ext cx="899885" cy="1901371"/>
          </a:xfrm>
          <a:prstGeom prst="ellipse">
            <a:avLst/>
          </a:prstGeom>
          <a:noFill/>
          <a:ln w="25400" cap="flat" cmpd="sng" algn="ctr">
            <a:solidFill>
              <a:srgbClr val="E46C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3001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" name="TextBox 10"/>
          <p:cNvSpPr txBox="1"/>
          <p:nvPr/>
        </p:nvSpPr>
        <p:spPr>
          <a:xfrm>
            <a:off x="8027214" y="9712165"/>
            <a:ext cx="20049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FFFF"/>
                </a:solidFill>
                <a:latin typeface="Arial"/>
                <a:cs typeface="Arial"/>
              </a:rPr>
              <a:t>ALTUS | AD600M Series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4"/>
          <a:srcRect t="3640"/>
          <a:stretch/>
        </p:blipFill>
        <p:spPr>
          <a:xfrm>
            <a:off x="8502796" y="6548438"/>
            <a:ext cx="3527041" cy="2281210"/>
          </a:xfrm>
          <a:prstGeom prst="rect">
            <a:avLst/>
          </a:prstGeom>
        </p:spPr>
      </p:pic>
      <p:cxnSp>
        <p:nvCxnSpPr>
          <p:cNvPr id="16" name="Conector reto 15"/>
          <p:cNvCxnSpPr>
            <a:stCxn id="15" idx="2"/>
            <a:endCxn id="2" idx="0"/>
          </p:cNvCxnSpPr>
          <p:nvPr/>
        </p:nvCxnSpPr>
        <p:spPr bwMode="auto">
          <a:xfrm flipH="1">
            <a:off x="10266317" y="3674019"/>
            <a:ext cx="2549662" cy="287441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E46C0A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Retângulo de cantos arredondados 18"/>
          <p:cNvSpPr/>
          <p:nvPr/>
        </p:nvSpPr>
        <p:spPr>
          <a:xfrm rot="21054542">
            <a:off x="14980814" y="5019900"/>
            <a:ext cx="918060" cy="254326"/>
          </a:xfrm>
          <a:prstGeom prst="roundRect">
            <a:avLst>
              <a:gd name="adj" fmla="val 6262"/>
            </a:avLst>
          </a:prstGeom>
          <a:solidFill>
            <a:schemeClr val="accent1">
              <a:lumMod val="75000"/>
            </a:schemeClr>
          </a:solidFill>
          <a:ln>
            <a:noFill/>
          </a:ln>
          <a:scene3d>
            <a:camera prst="perspectiveHeroicExtreme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2811">
            <a:off x="15225908" y="5036521"/>
            <a:ext cx="427872" cy="210004"/>
          </a:xfrm>
          <a:prstGeom prst="rect">
            <a:avLst/>
          </a:prstGeom>
          <a:scene3d>
            <a:camera prst="perspectiveHeroicExtremeRightFacing"/>
            <a:lightRig rig="threePt" dir="t"/>
          </a:scene3d>
        </p:spPr>
      </p:pic>
      <p:pic>
        <p:nvPicPr>
          <p:cNvPr id="21" name="Imagem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3993" y="2857230"/>
            <a:ext cx="6111876" cy="351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1180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3806" y="5509181"/>
            <a:ext cx="5251786" cy="35897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20908" y="1348996"/>
            <a:ext cx="7935961" cy="625717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ESPECIFICAÇÕES: Monofásico 220V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498743" y="9712166"/>
            <a:ext cx="2815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ALTUS | TÍTULO DA APRESENTAÇÃO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71B887-9318-6F4B-9F57-E4888EE4E113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17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4282085"/>
              </p:ext>
            </p:extLst>
          </p:nvPr>
        </p:nvGraphicFramePr>
        <p:xfrm>
          <a:off x="3693099" y="2226799"/>
          <a:ext cx="10673201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6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45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2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89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89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89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89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899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2251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7253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6289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800" kern="1200" dirty="0"/>
                        <a:t>MODELO</a:t>
                      </a:r>
                      <a:endParaRPr lang="pt-BR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800" kern="1200" dirty="0"/>
                        <a:t>CORRENTE DE ENTRADA</a:t>
                      </a:r>
                      <a:endParaRPr lang="pt-BR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800" kern="1200" dirty="0"/>
                        <a:t>CORRENTE DE SAÍDA</a:t>
                      </a:r>
                      <a:endParaRPr lang="pt-BR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W1</a:t>
                      </a: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H1</a:t>
                      </a: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W</a:t>
                      </a: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800" kern="1200" dirty="0"/>
                        <a:t>D</a:t>
                      </a:r>
                      <a:endParaRPr lang="pt-BR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800" kern="1200" dirty="0"/>
                        <a:t>BORNE</a:t>
                      </a:r>
                      <a:endParaRPr lang="pt-BR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800" kern="1200" dirty="0"/>
                        <a:t>POTÊNCIA</a:t>
                      </a:r>
                    </a:p>
                    <a:p>
                      <a:pPr marL="0" algn="ctr" defTabSz="914400" rtl="0" eaLnBrk="1" latinLnBrk="0" hangingPunct="1"/>
                      <a:r>
                        <a:rPr lang="pt-BR" sz="1800" kern="1200" dirty="0"/>
                        <a:t>(CV)</a:t>
                      </a:r>
                      <a:endParaRPr lang="pt-BR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AD700-2S-0.4GB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5.4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2.3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66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190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80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200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138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 4.5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0.5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AD700-2S-0.75GB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8.2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4.0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66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190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80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200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138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 4.5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AD700-2S-1.5GB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14.0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7.0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66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190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80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200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138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 4.5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AD700-2S-2.2GB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23.0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9.6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66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190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80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200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138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 4.5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AD700-2S-4.0GB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40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17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80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98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260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170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 4.5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AD700-2S-5.5GB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60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25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90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115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310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187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 5.5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7.5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AD700-2S-7.5GB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75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32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90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115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310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187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 5.5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8" name="CaixaDeTexto 17"/>
          <p:cNvSpPr txBox="1"/>
          <p:nvPr/>
        </p:nvSpPr>
        <p:spPr>
          <a:xfrm>
            <a:off x="12801449" y="7929392"/>
            <a:ext cx="1564851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000" b="1" dirty="0">
                <a:solidFill>
                  <a:srgbClr val="19438E"/>
                </a:solidFill>
              </a:rPr>
              <a:t>220V</a:t>
            </a:r>
            <a:r>
              <a:rPr lang="pt-BR" sz="1600" b="1" dirty="0">
                <a:solidFill>
                  <a:srgbClr val="19438E"/>
                </a:solidFill>
              </a:rPr>
              <a:t>AC</a:t>
            </a:r>
          </a:p>
          <a:p>
            <a:pPr algn="ctr"/>
            <a:r>
              <a:rPr lang="pt-BR" sz="2000" b="1" dirty="0">
                <a:solidFill>
                  <a:srgbClr val="19438E"/>
                </a:solidFill>
              </a:rPr>
              <a:t>-15% ~ +20%</a:t>
            </a:r>
          </a:p>
          <a:p>
            <a:pPr algn="ctr"/>
            <a:r>
              <a:rPr lang="pt-BR" sz="2000" b="1" dirty="0">
                <a:solidFill>
                  <a:srgbClr val="19438E"/>
                </a:solidFill>
              </a:rPr>
              <a:t>0.4 ~ 7.5kW</a:t>
            </a:r>
          </a:p>
        </p:txBody>
      </p:sp>
      <p:sp>
        <p:nvSpPr>
          <p:cNvPr id="28" name="TextBox 10"/>
          <p:cNvSpPr txBox="1"/>
          <p:nvPr/>
        </p:nvSpPr>
        <p:spPr>
          <a:xfrm>
            <a:off x="8027214" y="9712165"/>
            <a:ext cx="186551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FFFF"/>
                </a:solidFill>
                <a:latin typeface="Arial"/>
                <a:cs typeface="Arial"/>
              </a:rPr>
              <a:t>ALTUS | AD700 Series</a:t>
            </a:r>
          </a:p>
        </p:txBody>
      </p:sp>
    </p:spTree>
    <p:extLst>
      <p:ext uri="{BB962C8B-B14F-4D97-AF65-F5344CB8AC3E}">
        <p14:creationId xmlns:p14="http://schemas.microsoft.com/office/powerpoint/2010/main" val="3695829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20908" y="1348996"/>
            <a:ext cx="7363177" cy="625717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ESPECIFICAÇÕES: Trifásico 220V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498743" y="9712166"/>
            <a:ext cx="2815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ALTUS | TÍTULO DA APRESENTAÇÃO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71B887-9318-6F4B-9F57-E4888EE4E113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28" name="TextBox 10"/>
          <p:cNvSpPr txBox="1"/>
          <p:nvPr/>
        </p:nvSpPr>
        <p:spPr>
          <a:xfrm>
            <a:off x="8027214" y="9712165"/>
            <a:ext cx="186551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FFFF"/>
                </a:solidFill>
                <a:latin typeface="Arial"/>
                <a:cs typeface="Arial"/>
              </a:rPr>
              <a:t>ALTUS | AD700 Series</a:t>
            </a:r>
          </a:p>
        </p:txBody>
      </p:sp>
      <p:grpSp>
        <p:nvGrpSpPr>
          <p:cNvPr id="2" name="Grupo 1"/>
          <p:cNvGrpSpPr/>
          <p:nvPr/>
        </p:nvGrpSpPr>
        <p:grpSpPr>
          <a:xfrm>
            <a:off x="2543802" y="2114057"/>
            <a:ext cx="12971796" cy="7080457"/>
            <a:chOff x="3284002" y="1974713"/>
            <a:chExt cx="12971796" cy="7080457"/>
          </a:xfrm>
        </p:grpSpPr>
        <p:graphicFrame>
          <p:nvGraphicFramePr>
            <p:cNvPr id="17" name="Espaço Reservado para Conteúdo 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685594113"/>
                </p:ext>
              </p:extLst>
            </p:nvPr>
          </p:nvGraphicFramePr>
          <p:xfrm>
            <a:off x="3284002" y="2101083"/>
            <a:ext cx="10674015" cy="6954087"/>
          </p:xfrm>
          <a:graphic>
            <a:graphicData uri="http://schemas.openxmlformats.org/drawingml/2006/table">
              <a:tbl>
                <a:tblPr firstRow="1" bandRow="1">
                  <a:tableStyleId>{5C22544A-7EE6-4342-B048-85BDC9FD1C3A}</a:tableStyleId>
                </a:tblPr>
                <a:tblGrid>
                  <a:gridCol w="1436219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434681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1312579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859064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859064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  <a:gridCol w="859064">
                    <a:extLst>
                      <a:ext uri="{9D8B030D-6E8A-4147-A177-3AD203B41FA5}">
                        <a16:colId xmlns:a16="http://schemas.microsoft.com/office/drawing/2014/main" val="20005"/>
                      </a:ext>
                    </a:extLst>
                  </a:gridCol>
                  <a:gridCol w="859064">
                    <a:extLst>
                      <a:ext uri="{9D8B030D-6E8A-4147-A177-3AD203B41FA5}">
                        <a16:colId xmlns:a16="http://schemas.microsoft.com/office/drawing/2014/main" val="20006"/>
                      </a:ext>
                    </a:extLst>
                  </a:gridCol>
                  <a:gridCol w="859064">
                    <a:extLst>
                      <a:ext uri="{9D8B030D-6E8A-4147-A177-3AD203B41FA5}">
                        <a16:colId xmlns:a16="http://schemas.microsoft.com/office/drawing/2014/main" val="20007"/>
                      </a:ext>
                    </a:extLst>
                  </a:gridCol>
                  <a:gridCol w="1022592">
                    <a:extLst>
                      <a:ext uri="{9D8B030D-6E8A-4147-A177-3AD203B41FA5}">
                        <a16:colId xmlns:a16="http://schemas.microsoft.com/office/drawing/2014/main" val="20008"/>
                      </a:ext>
                    </a:extLst>
                  </a:gridCol>
                  <a:gridCol w="1172624">
                    <a:extLst>
                      <a:ext uri="{9D8B030D-6E8A-4147-A177-3AD203B41FA5}">
                        <a16:colId xmlns:a16="http://schemas.microsoft.com/office/drawing/2014/main" val="20009"/>
                      </a:ext>
                    </a:extLst>
                  </a:gridCol>
                </a:tblGrid>
                <a:tr h="370840"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ct val="100000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8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rPr>
                          <a:t>MODELO</a:t>
                        </a:r>
                      </a:p>
                    </a:txBody>
                    <a:tcPr anchor="ctr">
                      <a:solidFill>
                        <a:srgbClr val="19438E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ct val="100000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8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rPr>
                          <a:t>CORRENTE DE ENTRADA</a:t>
                        </a:r>
                      </a:p>
                    </a:txBody>
                    <a:tcPr anchor="ctr">
                      <a:solidFill>
                        <a:srgbClr val="19438E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ct val="100000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8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rPr>
                          <a:t>CORRENTE DE SAÍDA</a:t>
                        </a:r>
                      </a:p>
                    </a:txBody>
                    <a:tcPr anchor="ctr">
                      <a:solidFill>
                        <a:srgbClr val="19438E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algn="ctr" defTabSz="914400" rtl="0" eaLnBrk="1" latinLnBrk="0" hangingPunct="1"/>
                        <a:r>
                          <a:rPr lang="pt-BR" sz="18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rPr>
                          <a:t>W1</a:t>
                        </a:r>
                      </a:p>
                    </a:txBody>
                    <a:tcPr anchor="ctr">
                      <a:solidFill>
                        <a:srgbClr val="19438E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algn="ctr" defTabSz="914400" rtl="0" eaLnBrk="1" latinLnBrk="0" hangingPunct="1"/>
                        <a:r>
                          <a:rPr lang="pt-BR" sz="18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rPr>
                          <a:t>H1</a:t>
                        </a:r>
                      </a:p>
                    </a:txBody>
                    <a:tcPr anchor="ctr">
                      <a:solidFill>
                        <a:srgbClr val="19438E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ct val="100000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8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rPr>
                          <a:t>W</a:t>
                        </a:r>
                      </a:p>
                    </a:txBody>
                    <a:tcPr anchor="ctr">
                      <a:solidFill>
                        <a:srgbClr val="19438E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ct val="100000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8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rPr>
                          <a:t>H</a:t>
                        </a:r>
                      </a:p>
                    </a:txBody>
                    <a:tcPr anchor="ctr">
                      <a:solidFill>
                        <a:srgbClr val="19438E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ct val="100000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8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rPr>
                          <a:t>D</a:t>
                        </a:r>
                      </a:p>
                    </a:txBody>
                    <a:tcPr anchor="ctr">
                      <a:solidFill>
                        <a:srgbClr val="19438E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ct val="100000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8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rPr>
                          <a:t>BORNE</a:t>
                        </a:r>
                      </a:p>
                    </a:txBody>
                    <a:tcPr anchor="ctr">
                      <a:solidFill>
                        <a:srgbClr val="19438E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algn="ctr" defTabSz="914400" rtl="0" eaLnBrk="1" latinLnBrk="0" hangingPunct="1">
                          <a:lnSpc>
                            <a:spcPct val="100000"/>
                          </a:lnSpc>
                        </a:pPr>
                        <a:r>
                          <a:rPr lang="pt-BR" sz="18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rPr>
                          <a:t>POTÊNCIA</a:t>
                        </a:r>
                      </a:p>
                      <a:p>
                        <a:pPr marL="0" algn="ctr" defTabSz="914400" rtl="0" eaLnBrk="1" latinLnBrk="0" hangingPunct="1">
                          <a:lnSpc>
                            <a:spcPct val="100000"/>
                          </a:lnSpc>
                        </a:pPr>
                        <a:r>
                          <a:rPr lang="pt-BR" sz="18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rPr>
                          <a:t>(CV)</a:t>
                        </a:r>
                      </a:p>
                    </a:txBody>
                    <a:tcPr anchor="ctr">
                      <a:solidFill>
                        <a:srgbClr val="19438E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370840">
                  <a:tc>
                    <a:txBody>
                      <a:bodyPr/>
                      <a:lstStyle/>
                      <a:p>
                        <a:pPr marL="0" marR="635" lvl="0" indent="0" algn="ctr" defTabSz="914400" rtl="0" eaLnBrk="1" fontAlgn="auto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AD700-2T-0.4GB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2.7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2.1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66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190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80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200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138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lvl="0" indent="0" algn="ctr" defTabSz="457044" rtl="0" eaLnBrk="1" fontAlgn="auto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Φ 4.5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R="635" algn="ctr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dirty="0"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0.5</a:t>
                        </a:r>
                      </a:p>
                    </a:txBody>
                    <a:tcPr marL="0" marR="0" marT="0" marB="0" anchor="ctr"/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370840"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AD700-2T-0.75GB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4.2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3.8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66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190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80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200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138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Φ 4.5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R="635" algn="ctr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1</a:t>
                        </a:r>
                      </a:p>
                    </a:txBody>
                    <a:tcPr marL="0" marR="0" marT="0" marB="0" anchor="ctr"/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370840"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AD700-2T-1.5GB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7.7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7.0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66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190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80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200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138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Φ 4.5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R="635" algn="ctr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2</a:t>
                        </a:r>
                      </a:p>
                    </a:txBody>
                    <a:tcPr marL="0" marR="0" marT="0" marB="0" anchor="ctr"/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370840"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AD700-2T-2.2GB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12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9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66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190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80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200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138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Φ 4.5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R="635" algn="ctr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3</a:t>
                        </a:r>
                      </a:p>
                    </a:txBody>
                    <a:tcPr marL="0" marR="0" marT="0" marB="0" anchor="ctr"/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  <a:tr h="370840"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AD700-2T-4.0GB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19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17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80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250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98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260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170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Φ 4.5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R="635" algn="ctr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5</a:t>
                        </a:r>
                      </a:p>
                    </a:txBody>
                    <a:tcPr marL="0" marR="0" marT="0" marB="0" anchor="ctr"/>
                  </a:tc>
                  <a:extLst>
                    <a:ext uri="{0D108BD9-81ED-4DB2-BD59-A6C34878D82A}">
                      <a16:rowId xmlns:a16="http://schemas.microsoft.com/office/drawing/2014/main" val="10005"/>
                    </a:ext>
                  </a:extLst>
                </a:tr>
                <a:tr h="370840"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AD700-2T-5.5GB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28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25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90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300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115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310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187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Φ 5.5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R="635" algn="ctr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7.5</a:t>
                        </a:r>
                      </a:p>
                    </a:txBody>
                    <a:tcPr marL="0" marR="0" marT="0" marB="0" anchor="ctr"/>
                  </a:tc>
                  <a:extLst>
                    <a:ext uri="{0D108BD9-81ED-4DB2-BD59-A6C34878D82A}">
                      <a16:rowId xmlns:a16="http://schemas.microsoft.com/office/drawing/2014/main" val="10006"/>
                    </a:ext>
                  </a:extLst>
                </a:tr>
                <a:tr h="370840"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AD700-2T-7.5GB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35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32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90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300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115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310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187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Φ 5.5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R="635" algn="ctr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10</a:t>
                        </a:r>
                      </a:p>
                    </a:txBody>
                    <a:tcPr marL="0" marR="0" marT="0" marB="0" anchor="ctr"/>
                  </a:tc>
                  <a:extLst>
                    <a:ext uri="{0D108BD9-81ED-4DB2-BD59-A6C34878D82A}">
                      <a16:rowId xmlns:a16="http://schemas.microsoft.com/office/drawing/2014/main" val="10007"/>
                    </a:ext>
                  </a:extLst>
                </a:tr>
                <a:tr h="370840">
                  <a:tc>
                    <a:txBody>
                      <a:bodyPr/>
                      <a:lstStyle/>
                      <a:p>
                        <a:pPr marL="0" marR="0" lvl="0" indent="0" algn="ctr" defTabSz="457044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AD700-2T-11GB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47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45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140</a:t>
                        </a: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384</a:t>
                        </a: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165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395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210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lvl="0" indent="0" algn="ctr" defTabSz="914400" rtl="0" eaLnBrk="1" fontAlgn="auto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Φ6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15</a:t>
                        </a:r>
                      </a:p>
                    </a:txBody>
                    <a:tcPr marL="68580" marR="68580" marT="0" marB="0" anchor="ctr"/>
                  </a:tc>
                  <a:extLst>
                    <a:ext uri="{0D108BD9-81ED-4DB2-BD59-A6C34878D82A}">
                      <a16:rowId xmlns:a16="http://schemas.microsoft.com/office/drawing/2014/main" val="10008"/>
                    </a:ext>
                  </a:extLst>
                </a:tr>
                <a:tr h="380567"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AD700-2T-15GB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65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60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160</a:t>
                        </a: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425</a:t>
                        </a: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220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440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220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Φ7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20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extLst>
                    <a:ext uri="{0D108BD9-81ED-4DB2-BD59-A6C34878D82A}">
                      <a16:rowId xmlns:a16="http://schemas.microsoft.com/office/drawing/2014/main" val="10009"/>
                    </a:ext>
                  </a:extLst>
                </a:tr>
                <a:tr h="370840"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AD700-2T-18.5GB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80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75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160</a:t>
                        </a: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425</a:t>
                        </a: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220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440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220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Φ7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25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extLst>
                    <a:ext uri="{0D108BD9-81ED-4DB2-BD59-A6C34878D82A}">
                      <a16:rowId xmlns:a16="http://schemas.microsoft.com/office/drawing/2014/main" val="10010"/>
                    </a:ext>
                  </a:extLst>
                </a:tr>
                <a:tr h="370840"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AD700-2T-22GB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97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90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160</a:t>
                        </a: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535</a:t>
                        </a: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145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550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255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Φ7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30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extLst>
                    <a:ext uri="{0D108BD9-81ED-4DB2-BD59-A6C34878D82A}">
                      <a16:rowId xmlns:a16="http://schemas.microsoft.com/office/drawing/2014/main" val="10011"/>
                    </a:ext>
                  </a:extLst>
                </a:tr>
                <a:tr h="370840"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AD700-2T-30GB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115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110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200</a:t>
                        </a: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640</a:t>
                        </a: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265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660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305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Φ 10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40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extLst>
                    <a:ext uri="{0D108BD9-81ED-4DB2-BD59-A6C34878D82A}">
                      <a16:rowId xmlns:a16="http://schemas.microsoft.com/office/drawing/2014/main" val="10012"/>
                    </a:ext>
                  </a:extLst>
                </a:tr>
                <a:tr h="370840"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AD700-2T-37GB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166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152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200</a:t>
                        </a: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640</a:t>
                        </a: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265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660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305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Φ 10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50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extLst>
                    <a:ext uri="{0D108BD9-81ED-4DB2-BD59-A6C34878D82A}">
                      <a16:rowId xmlns:a16="http://schemas.microsoft.com/office/drawing/2014/main" val="10013"/>
                    </a:ext>
                  </a:extLst>
                </a:tr>
                <a:tr h="370840"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AD700-2T-45GB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190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176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200</a:t>
                        </a: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765</a:t>
                        </a: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300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785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305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Φ 10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60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extLst>
                    <a:ext uri="{0D108BD9-81ED-4DB2-BD59-A6C34878D82A}">
                      <a16:rowId xmlns:a16="http://schemas.microsoft.com/office/drawing/2014/main" val="10014"/>
                    </a:ext>
                  </a:extLst>
                </a:tr>
                <a:tr h="370840"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AD700-2T-55GB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214</a:t>
                        </a:r>
                        <a:endParaRPr lang="pt-BR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210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200</a:t>
                        </a: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765</a:t>
                        </a: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300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785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305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Φ 10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75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extLst>
                    <a:ext uri="{0D108BD9-81ED-4DB2-BD59-A6C34878D82A}">
                      <a16:rowId xmlns:a16="http://schemas.microsoft.com/office/drawing/2014/main" val="10015"/>
                    </a:ext>
                  </a:extLst>
                </a:tr>
                <a:tr h="370840"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AD700-2T-75GB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307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304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280</a:t>
                        </a: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815</a:t>
                        </a: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340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835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325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Φ 10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100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extLst>
                    <a:ext uri="{0D108BD9-81ED-4DB2-BD59-A6C34878D82A}">
                      <a16:rowId xmlns:a16="http://schemas.microsoft.com/office/drawing/2014/main" val="10016"/>
                    </a:ext>
                  </a:extLst>
                </a:tr>
                <a:tr h="370840"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AD700-2T-93GB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389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377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300</a:t>
                        </a: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995</a:t>
                        </a: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410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915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457044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pt-BR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370</a:t>
                        </a:r>
                      </a:p>
                    </a:txBody>
                    <a:tcPr marL="0" marR="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Φ 12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tc>
                    <a:txBody>
                      <a:bodyPr/>
                      <a:lstStyle/>
                      <a:p>
                        <a:pPr marL="0" marR="635" algn="ctr" defTabSz="914400" rtl="0" eaLnBrk="1" latinLnBrk="0" hangingPunct="1">
                          <a:lnSpc>
                            <a:spcPts val="1565"/>
                          </a:lnSpc>
                          <a:spcBef>
                            <a:spcPts val="1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 b="0" kern="1200" dirty="0">
                            <a:solidFill>
                              <a:schemeClr val="dk1"/>
                            </a:solidFill>
                            <a:effectLst/>
                            <a:latin typeface="+mj-lt"/>
                            <a:ea typeface="Microsoft JhengHei" panose="020B0604030504040204" pitchFamily="34" charset="-120"/>
                            <a:cs typeface="Microsoft JhengHei" panose="020B0604030504040204" pitchFamily="34" charset="-120"/>
                          </a:rPr>
                          <a:t>125</a:t>
                        </a:r>
                        <a:endPara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endParaRPr>
                      </a:p>
                    </a:txBody>
                    <a:tcPr marL="68580" marR="68580" marT="0" marB="0" anchor="ctr"/>
                  </a:tc>
                  <a:extLst>
                    <a:ext uri="{0D108BD9-81ED-4DB2-BD59-A6C34878D82A}">
                      <a16:rowId xmlns:a16="http://schemas.microsoft.com/office/drawing/2014/main" val="10017"/>
                    </a:ext>
                  </a:extLst>
                </a:tr>
              </a:tbl>
            </a:graphicData>
          </a:graphic>
        </p:graphicFrame>
        <p:pic>
          <p:nvPicPr>
            <p:cNvPr id="29" name="Imagem 28"/>
            <p:cNvPicPr>
              <a:picLocks noChangeAspect="1"/>
            </p:cNvPicPr>
            <p:nvPr/>
          </p:nvPicPr>
          <p:blipFill rotWithShape="1">
            <a:blip r:embed="rId2"/>
            <a:srcRect r="56946"/>
            <a:stretch/>
          </p:blipFill>
          <p:spPr>
            <a:xfrm>
              <a:off x="14162769" y="1974713"/>
              <a:ext cx="1793193" cy="2846867"/>
            </a:xfrm>
            <a:prstGeom prst="rect">
              <a:avLst/>
            </a:prstGeom>
          </p:spPr>
        </p:pic>
        <p:sp>
          <p:nvSpPr>
            <p:cNvPr id="10" name="CaixaDeTexto 9"/>
            <p:cNvSpPr txBox="1"/>
            <p:nvPr/>
          </p:nvSpPr>
          <p:spPr>
            <a:xfrm>
              <a:off x="14282256" y="7885619"/>
              <a:ext cx="1564851" cy="11695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3000" b="1" dirty="0">
                  <a:solidFill>
                    <a:srgbClr val="19438E"/>
                  </a:solidFill>
                </a:rPr>
                <a:t>220V</a:t>
              </a:r>
              <a:r>
                <a:rPr lang="pt-BR" sz="1600" b="1" dirty="0">
                  <a:solidFill>
                    <a:srgbClr val="19438E"/>
                  </a:solidFill>
                </a:rPr>
                <a:t>AC</a:t>
              </a:r>
            </a:p>
            <a:p>
              <a:pPr algn="ctr"/>
              <a:r>
                <a:rPr lang="pt-BR" sz="2000" b="1" dirty="0">
                  <a:solidFill>
                    <a:srgbClr val="19438E"/>
                  </a:solidFill>
                </a:rPr>
                <a:t>-15% ~ +20%</a:t>
              </a:r>
            </a:p>
            <a:p>
              <a:pPr algn="ctr"/>
              <a:r>
                <a:rPr lang="pt-BR" sz="2000" b="1" dirty="0">
                  <a:solidFill>
                    <a:srgbClr val="19438E"/>
                  </a:solidFill>
                </a:rPr>
                <a:t>0.4 ~ 220kW</a:t>
              </a:r>
            </a:p>
          </p:txBody>
        </p:sp>
        <p:pic>
          <p:nvPicPr>
            <p:cNvPr id="11" name="Imagem 10"/>
            <p:cNvPicPr>
              <a:picLocks noChangeAspect="1"/>
            </p:cNvPicPr>
            <p:nvPr/>
          </p:nvPicPr>
          <p:blipFill rotWithShape="1">
            <a:blip r:embed="rId2"/>
            <a:srcRect l="55050" t="10600" r="-1918" b="-2911"/>
            <a:stretch/>
          </p:blipFill>
          <p:spPr>
            <a:xfrm>
              <a:off x="14305148" y="5044330"/>
              <a:ext cx="1950650" cy="26260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479322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20908" y="1348996"/>
            <a:ext cx="7363177" cy="625717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ESPECIFICAÇÕES: Trifásico 380V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498743" y="9712166"/>
            <a:ext cx="2815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ALTUS | TÍTULO DA APRESENTAÇÃO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71B887-9318-6F4B-9F57-E4888EE4E113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28" name="TextBox 10"/>
          <p:cNvSpPr txBox="1"/>
          <p:nvPr/>
        </p:nvSpPr>
        <p:spPr>
          <a:xfrm>
            <a:off x="8027214" y="9712165"/>
            <a:ext cx="186551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FFFF"/>
                </a:solidFill>
                <a:latin typeface="Arial"/>
                <a:cs typeface="Arial"/>
              </a:rPr>
              <a:t>ALTUS | AD700 Series</a:t>
            </a:r>
          </a:p>
        </p:txBody>
      </p:sp>
      <p:graphicFrame>
        <p:nvGraphicFramePr>
          <p:cNvPr id="17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664580"/>
              </p:ext>
            </p:extLst>
          </p:nvPr>
        </p:nvGraphicFramePr>
        <p:xfrm>
          <a:off x="2543802" y="2240427"/>
          <a:ext cx="10674015" cy="69540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62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4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25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9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9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9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90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906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2259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7262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MODELO</a:t>
                      </a: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CORRENTE DE ENTRADA</a:t>
                      </a: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CORRENTE DE SAÍDA</a:t>
                      </a: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W1</a:t>
                      </a: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H1</a:t>
                      </a: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W</a:t>
                      </a: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BORNE</a:t>
                      </a: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POTÊNCIA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(CV)</a:t>
                      </a: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AD700-4T-0.75GB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3.4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2.1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66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190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80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200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138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 4.5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AD700-4T-1.5GB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3.8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66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190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80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200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138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 4.5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AD700-4T-2.2GB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5.8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5.1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66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190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80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200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138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 4.5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AD700-4T-4.0GB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10.5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80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98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260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170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 4.5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AD700-4T-5.5GB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14.6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13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80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98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260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170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 4.5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7.5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AD700-4T-7.5GB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20.5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17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80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98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260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170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 4.5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0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AD700-4T-11GB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26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90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115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310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187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 5.5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AD700-4T-15GB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32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90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115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310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187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 5.5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0567"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AD700-4T-18.5GB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38.5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37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140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384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165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395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 6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AD700-4T-22GB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46.5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45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140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384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165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395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 6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AD700-4T-30GB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62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60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160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425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440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lvl="0" indent="0" algn="ctr" defTabSz="914400" rtl="0" eaLnBrk="1" fontAlgn="auto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Φ7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40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AD700-4T-37GB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76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75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160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425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440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lvl="0" indent="0" algn="ctr" defTabSz="914400" rtl="0" eaLnBrk="1" fontAlgn="auto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Φ7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50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AD700-4T-45GB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92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90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160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535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145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550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255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Φ7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60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AD700-4T-55GB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113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110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640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265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660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305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 10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75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AD700-4T-75GB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157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152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640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265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660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305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 10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100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AD700-4T-93GB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180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176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765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785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305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 10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125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AD700-4T-110GB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214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210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765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785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305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 10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150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pic>
        <p:nvPicPr>
          <p:cNvPr id="29" name="Imagem 28"/>
          <p:cNvPicPr>
            <a:picLocks noChangeAspect="1"/>
          </p:cNvPicPr>
          <p:nvPr/>
        </p:nvPicPr>
        <p:blipFill rotWithShape="1">
          <a:blip r:embed="rId2"/>
          <a:srcRect r="56946"/>
          <a:stretch/>
        </p:blipFill>
        <p:spPr>
          <a:xfrm>
            <a:off x="13422569" y="2114057"/>
            <a:ext cx="1793193" cy="2846867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/>
          <a:srcRect l="55050" t="10600" r="-1918" b="-2911"/>
          <a:stretch/>
        </p:blipFill>
        <p:spPr>
          <a:xfrm>
            <a:off x="13564948" y="5183674"/>
            <a:ext cx="1950650" cy="2626088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13583584" y="8024963"/>
            <a:ext cx="1632178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>
                <a:solidFill>
                  <a:srgbClr val="19438E"/>
                </a:solidFill>
              </a:rPr>
              <a:t>38</a:t>
            </a:r>
            <a:r>
              <a:rPr lang="pt-BR" sz="3000" b="1" dirty="0">
                <a:solidFill>
                  <a:srgbClr val="19438E"/>
                </a:solidFill>
              </a:rPr>
              <a:t>0V</a:t>
            </a:r>
            <a:r>
              <a:rPr lang="pt-BR" sz="1600" b="1" dirty="0">
                <a:solidFill>
                  <a:srgbClr val="19438E"/>
                </a:solidFill>
              </a:rPr>
              <a:t>AC</a:t>
            </a:r>
          </a:p>
          <a:p>
            <a:pPr algn="ctr"/>
            <a:r>
              <a:rPr lang="pt-BR" sz="2000" b="1" dirty="0">
                <a:solidFill>
                  <a:srgbClr val="19438E"/>
                </a:solidFill>
              </a:rPr>
              <a:t>-15% ~ +20%</a:t>
            </a:r>
          </a:p>
          <a:p>
            <a:pPr algn="ctr"/>
            <a:r>
              <a:rPr lang="pt-BR" sz="2000" b="1" dirty="0">
                <a:solidFill>
                  <a:srgbClr val="19438E"/>
                </a:solidFill>
              </a:rPr>
              <a:t>0.7 ~ 1000kW</a:t>
            </a:r>
          </a:p>
        </p:txBody>
      </p:sp>
    </p:spTree>
    <p:extLst>
      <p:ext uri="{BB962C8B-B14F-4D97-AF65-F5344CB8AC3E}">
        <p14:creationId xmlns:p14="http://schemas.microsoft.com/office/powerpoint/2010/main" val="21322120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Interface gráfica do usuário&#10;&#10;Descrição gerada automaticamente com confiança baixa">
            <a:extLst>
              <a:ext uri="{FF2B5EF4-FFF2-40B4-BE49-F238E27FC236}">
                <a16:creationId xmlns:a16="http://schemas.microsoft.com/office/drawing/2014/main" id="{D2F2BAB2-A570-1DF4-5879-9E5ED3746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059400" cy="1015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35266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300" dirty="0">
            <a:solidFill>
              <a:srgbClr val="FFFFFF"/>
            </a:solidFill>
            <a:latin typeface="Arial"/>
            <a:cs typeface="Arial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6251</TotalTime>
  <Words>1151</Words>
  <Application>Microsoft Office PowerPoint</Application>
  <PresentationFormat>Personalizar</PresentationFormat>
  <Paragraphs>601</Paragraphs>
  <Slides>17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17</vt:i4>
      </vt:variant>
    </vt:vector>
  </HeadingPairs>
  <TitlesOfParts>
    <vt:vector size="25" baseType="lpstr">
      <vt:lpstr>ＭＳ Ｐゴシック</vt:lpstr>
      <vt:lpstr>Arial</vt:lpstr>
      <vt:lpstr>Arial Black</vt:lpstr>
      <vt:lpstr>Calibri</vt:lpstr>
      <vt:lpstr>Wingdings</vt:lpstr>
      <vt:lpstr>Custom Design</vt:lpstr>
      <vt:lpstr>1_Custom Design</vt:lpstr>
      <vt:lpstr>2_Custom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Altus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Alice Mattos</dc:creator>
  <cp:lastModifiedBy>Kathleen Machado</cp:lastModifiedBy>
  <cp:revision>163</cp:revision>
  <dcterms:created xsi:type="dcterms:W3CDTF">2018-03-02T14:14:43Z</dcterms:created>
  <dcterms:modified xsi:type="dcterms:W3CDTF">2026-02-20T13:39:55Z</dcterms:modified>
</cp:coreProperties>
</file>